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106"/>
  </p:notesMasterIdLst>
  <p:sldIdLst>
    <p:sldId id="256" r:id="rId2"/>
    <p:sldId id="490" r:id="rId3"/>
    <p:sldId id="491" r:id="rId4"/>
    <p:sldId id="495" r:id="rId5"/>
    <p:sldId id="496" r:id="rId6"/>
    <p:sldId id="526" r:id="rId7"/>
    <p:sldId id="497" r:id="rId8"/>
    <p:sldId id="519" r:id="rId9"/>
    <p:sldId id="521" r:id="rId10"/>
    <p:sldId id="520" r:id="rId11"/>
    <p:sldId id="384" r:id="rId12"/>
    <p:sldId id="385" r:id="rId13"/>
    <p:sldId id="381" r:id="rId14"/>
    <p:sldId id="368" r:id="rId15"/>
    <p:sldId id="389" r:id="rId16"/>
    <p:sldId id="387" r:id="rId17"/>
    <p:sldId id="383" r:id="rId18"/>
    <p:sldId id="388" r:id="rId19"/>
    <p:sldId id="395" r:id="rId20"/>
    <p:sldId id="391" r:id="rId21"/>
    <p:sldId id="390" r:id="rId22"/>
    <p:sldId id="392" r:id="rId23"/>
    <p:sldId id="393" r:id="rId24"/>
    <p:sldId id="397" r:id="rId25"/>
    <p:sldId id="398" r:id="rId26"/>
    <p:sldId id="399" r:id="rId27"/>
    <p:sldId id="400" r:id="rId28"/>
    <p:sldId id="401" r:id="rId29"/>
    <p:sldId id="402" r:id="rId30"/>
    <p:sldId id="404" r:id="rId31"/>
    <p:sldId id="405" r:id="rId32"/>
    <p:sldId id="408" r:id="rId33"/>
    <p:sldId id="406" r:id="rId34"/>
    <p:sldId id="371" r:id="rId35"/>
    <p:sldId id="382" r:id="rId36"/>
    <p:sldId id="468" r:id="rId37"/>
    <p:sldId id="469" r:id="rId38"/>
    <p:sldId id="409" r:id="rId39"/>
    <p:sldId id="436" r:id="rId40"/>
    <p:sldId id="447" r:id="rId41"/>
    <p:sldId id="457" r:id="rId42"/>
    <p:sldId id="449" r:id="rId43"/>
    <p:sldId id="452" r:id="rId44"/>
    <p:sldId id="459" r:id="rId45"/>
    <p:sldId id="453" r:id="rId46"/>
    <p:sldId id="454" r:id="rId47"/>
    <p:sldId id="460" r:id="rId48"/>
    <p:sldId id="461" r:id="rId49"/>
    <p:sldId id="462" r:id="rId50"/>
    <p:sldId id="464" r:id="rId51"/>
    <p:sldId id="486" r:id="rId52"/>
    <p:sldId id="487" r:id="rId53"/>
    <p:sldId id="488" r:id="rId54"/>
    <p:sldId id="489" r:id="rId55"/>
    <p:sldId id="478" r:id="rId56"/>
    <p:sldId id="479" r:id="rId57"/>
    <p:sldId id="480" r:id="rId58"/>
    <p:sldId id="481" r:id="rId59"/>
    <p:sldId id="482" r:id="rId60"/>
    <p:sldId id="483" r:id="rId61"/>
    <p:sldId id="484" r:id="rId62"/>
    <p:sldId id="485" r:id="rId63"/>
    <p:sldId id="422" r:id="rId64"/>
    <p:sldId id="444" r:id="rId65"/>
    <p:sldId id="423" r:id="rId66"/>
    <p:sldId id="455" r:id="rId67"/>
    <p:sldId id="514" r:id="rId68"/>
    <p:sldId id="439" r:id="rId69"/>
    <p:sldId id="512" r:id="rId70"/>
    <p:sldId id="467" r:id="rId71"/>
    <p:sldId id="513" r:id="rId72"/>
    <p:sldId id="440" r:id="rId73"/>
    <p:sldId id="429" r:id="rId74"/>
    <p:sldId id="430" r:id="rId75"/>
    <p:sldId id="441" r:id="rId76"/>
    <p:sldId id="442" r:id="rId77"/>
    <p:sldId id="415" r:id="rId78"/>
    <p:sldId id="432" r:id="rId79"/>
    <p:sldId id="435" r:id="rId80"/>
    <p:sldId id="499" r:id="rId81"/>
    <p:sldId id="498" r:id="rId82"/>
    <p:sldId id="500" r:id="rId83"/>
    <p:sldId id="470" r:id="rId84"/>
    <p:sldId id="471" r:id="rId85"/>
    <p:sldId id="508" r:id="rId86"/>
    <p:sldId id="473" r:id="rId87"/>
    <p:sldId id="475" r:id="rId88"/>
    <p:sldId id="476" r:id="rId89"/>
    <p:sldId id="425" r:id="rId90"/>
    <p:sldId id="427" r:id="rId91"/>
    <p:sldId id="433" r:id="rId92"/>
    <p:sldId id="456" r:id="rId93"/>
    <p:sldId id="515" r:id="rId94"/>
    <p:sldId id="517" r:id="rId95"/>
    <p:sldId id="516" r:id="rId96"/>
    <p:sldId id="518" r:id="rId97"/>
    <p:sldId id="523" r:id="rId98"/>
    <p:sldId id="524" r:id="rId99"/>
    <p:sldId id="525" r:id="rId100"/>
    <p:sldId id="503" r:id="rId101"/>
    <p:sldId id="504" r:id="rId102"/>
    <p:sldId id="505" r:id="rId103"/>
    <p:sldId id="506" r:id="rId104"/>
    <p:sldId id="507" r:id="rId105"/>
  </p:sldIdLst>
  <p:sldSz cx="9144000" cy="6858000" type="screen4x3"/>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02" autoAdjust="0"/>
    <p:restoredTop sz="94666"/>
  </p:normalViewPr>
  <p:slideViewPr>
    <p:cSldViewPr snapToGrid="0">
      <p:cViewPr>
        <p:scale>
          <a:sx n="118" d="100"/>
          <a:sy n="118" d="100"/>
        </p:scale>
        <p:origin x="872" y="-168"/>
      </p:cViewPr>
      <p:guideLst>
        <p:guide orient="horz" pos="2160"/>
        <p:guide pos="2880"/>
      </p:guideLst>
    </p:cSldViewPr>
  </p:slideViewPr>
  <p:notesTextViewPr>
    <p:cViewPr>
      <p:scale>
        <a:sx n="1" d="1"/>
        <a:sy n="1" d="1"/>
      </p:scale>
      <p:origin x="0" y="0"/>
    </p:cViewPr>
  </p:notesTextViewPr>
  <p:sorterViewPr>
    <p:cViewPr>
      <p:scale>
        <a:sx n="100" d="100"/>
        <a:sy n="100" d="100"/>
      </p:scale>
      <p:origin x="0" y="4956"/>
    </p:cViewPr>
  </p:sorterViewPr>
  <p:notesViewPr>
    <p:cSldViewPr snapToGrid="0">
      <p:cViewPr varScale="1">
        <p:scale>
          <a:sx n="55" d="100"/>
          <a:sy n="55" d="100"/>
        </p:scale>
        <p:origin x="-2832" y="-102"/>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37000" y="0"/>
            <a:ext cx="3011488" cy="461963"/>
          </a:xfrm>
          <a:prstGeom prst="rect">
            <a:avLst/>
          </a:prstGeom>
        </p:spPr>
        <p:txBody>
          <a:bodyPr vert="horz" lIns="91440" tIns="45720" rIns="91440" bIns="45720" rtlCol="0"/>
          <a:lstStyle>
            <a:lvl1pPr algn="r">
              <a:defRPr sz="1200"/>
            </a:lvl1pPr>
          </a:lstStyle>
          <a:p>
            <a:fld id="{B2BAFD25-770F-4100-B955-0FA7227EB24E}" type="datetimeFigureOut">
              <a:rPr lang="en-US" smtClean="0"/>
              <a:t>1/21/22</a:t>
            </a:fld>
            <a:endParaRPr lang="en-US" dirty="0"/>
          </a:p>
        </p:txBody>
      </p:sp>
      <p:sp>
        <p:nvSpPr>
          <p:cNvPr id="4" name="Slide Image Placeholder 3"/>
          <p:cNvSpPr>
            <a:spLocks noGrp="1" noRot="1" noChangeAspect="1"/>
          </p:cNvSpPr>
          <p:nvPr>
            <p:ph type="sldImg" idx="2"/>
          </p:nvPr>
        </p:nvSpPr>
        <p:spPr>
          <a:xfrm>
            <a:off x="1165225" y="692150"/>
            <a:ext cx="4619625" cy="34639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lIns="91440" tIns="45720" rIns="91440" bIns="45720" rtlCol="0" anchor="b"/>
          <a:lstStyle>
            <a:lvl1pPr algn="r">
              <a:defRPr sz="1200"/>
            </a:lvl1pPr>
          </a:lstStyle>
          <a:p>
            <a:fld id="{A2261B69-B60C-4C28-9B4D-2FDE71D22B23}" type="slidenum">
              <a:rPr lang="en-US" smtClean="0"/>
              <a:t>‹#›</a:t>
            </a:fld>
            <a:endParaRPr lang="en-US" dirty="0"/>
          </a:p>
        </p:txBody>
      </p:sp>
    </p:spTree>
    <p:extLst>
      <p:ext uri="{BB962C8B-B14F-4D97-AF65-F5344CB8AC3E}">
        <p14:creationId xmlns:p14="http://schemas.microsoft.com/office/powerpoint/2010/main" val="2706982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A2261B69-B60C-4C28-9B4D-2FDE71D22B23}" type="slidenum">
              <a:rPr lang="en-US" smtClean="0"/>
              <a:t>2</a:t>
            </a:fld>
            <a:endParaRPr lang="en-US" dirty="0"/>
          </a:p>
        </p:txBody>
      </p:sp>
    </p:spTree>
    <p:extLst>
      <p:ext uri="{BB962C8B-B14F-4D97-AF65-F5344CB8AC3E}">
        <p14:creationId xmlns:p14="http://schemas.microsoft.com/office/powerpoint/2010/main" val="3836039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A2261B69-B60C-4C28-9B4D-2FDE71D22B23}" type="slidenum">
              <a:rPr lang="en-US" smtClean="0"/>
              <a:t>3</a:t>
            </a:fld>
            <a:endParaRPr lang="en-US" dirty="0"/>
          </a:p>
        </p:txBody>
      </p:sp>
    </p:spTree>
    <p:extLst>
      <p:ext uri="{BB962C8B-B14F-4D97-AF65-F5344CB8AC3E}">
        <p14:creationId xmlns:p14="http://schemas.microsoft.com/office/powerpoint/2010/main" val="2183012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261B69-B60C-4C28-9B4D-2FDE71D22B23}" type="slidenum">
              <a:rPr lang="en-US" smtClean="0"/>
              <a:t>37</a:t>
            </a:fld>
            <a:endParaRPr lang="en-US" dirty="0"/>
          </a:p>
        </p:txBody>
      </p:sp>
    </p:spTree>
    <p:extLst>
      <p:ext uri="{BB962C8B-B14F-4D97-AF65-F5344CB8AC3E}">
        <p14:creationId xmlns:p14="http://schemas.microsoft.com/office/powerpoint/2010/main" val="3194300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261B69-B60C-4C28-9B4D-2FDE71D22B23}" type="slidenum">
              <a:rPr lang="en-US" smtClean="0"/>
              <a:t>71</a:t>
            </a:fld>
            <a:endParaRPr lang="en-US" dirty="0"/>
          </a:p>
        </p:txBody>
      </p:sp>
    </p:spTree>
    <p:extLst>
      <p:ext uri="{BB962C8B-B14F-4D97-AF65-F5344CB8AC3E}">
        <p14:creationId xmlns:p14="http://schemas.microsoft.com/office/powerpoint/2010/main" val="275773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0E4C3CA-D0E9-40C6-9559-F7BE253D4950}" type="datetime1">
              <a:rPr lang="en-US" smtClean="0"/>
              <a:t>1/21/22</a:t>
            </a:fld>
            <a:endParaRPr lang="en-US" dirty="0"/>
          </a:p>
        </p:txBody>
      </p:sp>
      <p:sp>
        <p:nvSpPr>
          <p:cNvPr id="5" name="Footer Placeholder 4"/>
          <p:cNvSpPr>
            <a:spLocks noGrp="1"/>
          </p:cNvSpPr>
          <p:nvPr>
            <p:ph type="ftr" sz="quarter" idx="11"/>
          </p:nvPr>
        </p:nvSpPr>
        <p:spPr/>
        <p:txBody>
          <a:bodyPr/>
          <a:lstStyle/>
          <a:p>
            <a:r>
              <a:rPr lang="sk-SK" dirty="0"/>
              <a:t>CSP554</a:t>
            </a:r>
            <a:r>
              <a:rPr lang="en-US" dirty="0"/>
              <a:t> Module 03b</a:t>
            </a:r>
          </a:p>
        </p:txBody>
      </p:sp>
      <p:sp>
        <p:nvSpPr>
          <p:cNvPr id="6" name="Slide Number Placeholder 5"/>
          <p:cNvSpPr>
            <a:spLocks noGrp="1"/>
          </p:cNvSpPr>
          <p:nvPr>
            <p:ph type="sldNum" sz="quarter" idx="12"/>
          </p:nvPr>
        </p:nvSpPr>
        <p:spPr/>
        <p:txBody>
          <a:bodyPr/>
          <a:lstStyle/>
          <a:p>
            <a:fld id="{9AA7C465-8597-4488-B68C-958448427716}" type="slidenum">
              <a:rPr lang="en-US" smtClean="0"/>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EF0C90-6799-42FC-9FAA-9493A8D29B61}" type="datetime1">
              <a:rPr lang="en-US" smtClean="0"/>
              <a:t>1/21/22</a:t>
            </a:fld>
            <a:endParaRPr lang="en-US" dirty="0"/>
          </a:p>
        </p:txBody>
      </p:sp>
      <p:sp>
        <p:nvSpPr>
          <p:cNvPr id="6" name="Footer Placeholder 5"/>
          <p:cNvSpPr>
            <a:spLocks noGrp="1"/>
          </p:cNvSpPr>
          <p:nvPr>
            <p:ph type="ftr" sz="quarter" idx="11"/>
          </p:nvPr>
        </p:nvSpPr>
        <p:spPr/>
        <p:txBody>
          <a:bodyPr/>
          <a:lstStyle/>
          <a:p>
            <a:r>
              <a:rPr lang="sk-SK" dirty="0"/>
              <a:t>CSP554</a:t>
            </a:r>
            <a:r>
              <a:rPr lang="en-US" dirty="0"/>
              <a:t> Module 03b</a:t>
            </a:r>
          </a:p>
        </p:txBody>
      </p:sp>
      <p:sp>
        <p:nvSpPr>
          <p:cNvPr id="7" name="Slide Number Placeholder 6"/>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4425DF-8958-490E-950F-7A4D0278A35A}" type="datetime1">
              <a:rPr lang="en-US" smtClean="0"/>
              <a:t>1/21/22</a:t>
            </a:fld>
            <a:endParaRPr lang="en-US" dirty="0"/>
          </a:p>
        </p:txBody>
      </p:sp>
      <p:sp>
        <p:nvSpPr>
          <p:cNvPr id="5" name="Footer Placeholder 4"/>
          <p:cNvSpPr>
            <a:spLocks noGrp="1"/>
          </p:cNvSpPr>
          <p:nvPr>
            <p:ph type="ftr" sz="quarter" idx="11"/>
          </p:nvPr>
        </p:nvSpPr>
        <p:spPr/>
        <p:txBody>
          <a:bodyPr/>
          <a:lstStyle/>
          <a:p>
            <a:r>
              <a:rPr lang="sk-SK" dirty="0"/>
              <a:t>CSP554</a:t>
            </a:r>
            <a:r>
              <a:rPr lang="en-US" dirty="0"/>
              <a:t> Module 03b</a:t>
            </a:r>
          </a:p>
        </p:txBody>
      </p:sp>
      <p:sp>
        <p:nvSpPr>
          <p:cNvPr id="6" name="Slide Number Placeholder 5"/>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3796E6-6CD2-48BD-9AD9-BA84D1CD57EF}" type="datetime1">
              <a:rPr lang="en-US" smtClean="0"/>
              <a:t>1/21/22</a:t>
            </a:fld>
            <a:endParaRPr lang="en-US" dirty="0"/>
          </a:p>
        </p:txBody>
      </p:sp>
      <p:sp>
        <p:nvSpPr>
          <p:cNvPr id="5" name="Footer Placeholder 4"/>
          <p:cNvSpPr>
            <a:spLocks noGrp="1"/>
          </p:cNvSpPr>
          <p:nvPr>
            <p:ph type="ftr" sz="quarter" idx="11"/>
          </p:nvPr>
        </p:nvSpPr>
        <p:spPr/>
        <p:txBody>
          <a:bodyPr/>
          <a:lstStyle/>
          <a:p>
            <a:r>
              <a:rPr lang="sk-SK" dirty="0"/>
              <a:t>CSP554</a:t>
            </a:r>
            <a:r>
              <a:rPr lang="en-US" dirty="0"/>
              <a:t> Module 03b</a:t>
            </a:r>
          </a:p>
        </p:txBody>
      </p:sp>
      <p:sp>
        <p:nvSpPr>
          <p:cNvPr id="6" name="Slide Number Placeholder 5"/>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D6B656-DAC7-4584-833C-8170B17E9104}" type="datetime1">
              <a:rPr lang="en-US" smtClean="0"/>
              <a:t>1/21/22</a:t>
            </a:fld>
            <a:endParaRPr lang="en-US" dirty="0"/>
          </a:p>
        </p:txBody>
      </p:sp>
      <p:sp>
        <p:nvSpPr>
          <p:cNvPr id="5" name="Footer Placeholder 4"/>
          <p:cNvSpPr>
            <a:spLocks noGrp="1"/>
          </p:cNvSpPr>
          <p:nvPr>
            <p:ph type="ftr" sz="quarter" idx="11"/>
          </p:nvPr>
        </p:nvSpPr>
        <p:spPr/>
        <p:txBody>
          <a:bodyPr/>
          <a:lstStyle/>
          <a:p>
            <a:r>
              <a:rPr lang="sk-SK" dirty="0"/>
              <a:t>CSP554</a:t>
            </a:r>
            <a:r>
              <a:rPr lang="en-US" dirty="0"/>
              <a:t> Module 03b</a:t>
            </a:r>
          </a:p>
        </p:txBody>
      </p:sp>
      <p:sp>
        <p:nvSpPr>
          <p:cNvPr id="6" name="Slide Number Placeholder 5"/>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E24B02-1CE0-458F-8CFD-F9F7D795F167}" type="datetime1">
              <a:rPr lang="en-US" smtClean="0"/>
              <a:t>1/21/22</a:t>
            </a:fld>
            <a:endParaRPr lang="en-US" dirty="0"/>
          </a:p>
        </p:txBody>
      </p:sp>
      <p:sp>
        <p:nvSpPr>
          <p:cNvPr id="5" name="Footer Placeholder 4"/>
          <p:cNvSpPr>
            <a:spLocks noGrp="1"/>
          </p:cNvSpPr>
          <p:nvPr>
            <p:ph type="ftr" sz="quarter" idx="11"/>
          </p:nvPr>
        </p:nvSpPr>
        <p:spPr/>
        <p:txBody>
          <a:bodyPr/>
          <a:lstStyle/>
          <a:p>
            <a:r>
              <a:rPr lang="sk-SK" dirty="0"/>
              <a:t>CSP554</a:t>
            </a:r>
            <a:r>
              <a:rPr lang="en-US" dirty="0"/>
              <a:t> Module 03b</a:t>
            </a:r>
          </a:p>
        </p:txBody>
      </p:sp>
      <p:sp>
        <p:nvSpPr>
          <p:cNvPr id="6" name="Slide Number Placeholder 5"/>
          <p:cNvSpPr>
            <a:spLocks noGrp="1"/>
          </p:cNvSpPr>
          <p:nvPr>
            <p:ph type="sldNum" sz="quarter" idx="12"/>
          </p:nvPr>
        </p:nvSpPr>
        <p:spPr/>
        <p:txBody>
          <a:bodyPr/>
          <a:lstStyle/>
          <a:p>
            <a:fld id="{9AA7C465-8597-4488-B68C-958448427716}" type="slidenum">
              <a:rPr lang="en-US" smtClean="0"/>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65F023-56CE-4D5F-8323-16D5C6B175B2}" type="datetime1">
              <a:rPr lang="en-US" smtClean="0"/>
              <a:t>1/21/22</a:t>
            </a:fld>
            <a:endParaRPr lang="en-US" dirty="0"/>
          </a:p>
        </p:txBody>
      </p:sp>
      <p:sp>
        <p:nvSpPr>
          <p:cNvPr id="6" name="Footer Placeholder 5"/>
          <p:cNvSpPr>
            <a:spLocks noGrp="1"/>
          </p:cNvSpPr>
          <p:nvPr>
            <p:ph type="ftr" sz="quarter" idx="11"/>
          </p:nvPr>
        </p:nvSpPr>
        <p:spPr/>
        <p:txBody>
          <a:bodyPr/>
          <a:lstStyle/>
          <a:p>
            <a:r>
              <a:rPr lang="sk-SK" dirty="0"/>
              <a:t>CSP554</a:t>
            </a:r>
            <a:r>
              <a:rPr lang="en-US" dirty="0"/>
              <a:t> Module 03b</a:t>
            </a:r>
          </a:p>
        </p:txBody>
      </p:sp>
      <p:sp>
        <p:nvSpPr>
          <p:cNvPr id="7" name="Slide Number Placeholder 6"/>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E97B15-0401-4362-9E6A-E67A63D6C127}" type="datetime1">
              <a:rPr lang="en-US" smtClean="0"/>
              <a:t>1/21/22</a:t>
            </a:fld>
            <a:endParaRPr lang="en-US" dirty="0"/>
          </a:p>
        </p:txBody>
      </p:sp>
      <p:sp>
        <p:nvSpPr>
          <p:cNvPr id="8" name="Footer Placeholder 7"/>
          <p:cNvSpPr>
            <a:spLocks noGrp="1"/>
          </p:cNvSpPr>
          <p:nvPr>
            <p:ph type="ftr" sz="quarter" idx="11"/>
          </p:nvPr>
        </p:nvSpPr>
        <p:spPr/>
        <p:txBody>
          <a:bodyPr/>
          <a:lstStyle/>
          <a:p>
            <a:r>
              <a:rPr lang="sk-SK" dirty="0"/>
              <a:t>CSP554</a:t>
            </a:r>
            <a:r>
              <a:rPr lang="en-US" dirty="0"/>
              <a:t> Module 03b</a:t>
            </a:r>
          </a:p>
        </p:txBody>
      </p:sp>
      <p:sp>
        <p:nvSpPr>
          <p:cNvPr id="9" name="Slide Number Placeholder 8"/>
          <p:cNvSpPr>
            <a:spLocks noGrp="1"/>
          </p:cNvSpPr>
          <p:nvPr>
            <p:ph type="sldNum" sz="quarter" idx="12"/>
          </p:nvPr>
        </p:nvSpPr>
        <p:spPr/>
        <p:txBody>
          <a:bodyPr/>
          <a:lstStyle/>
          <a:p>
            <a:fld id="{9AA7C465-8597-4488-B68C-958448427716}" type="slidenum">
              <a:rPr lang="en-US" smtClean="0"/>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41831CE-5877-4CCC-A747-57051202DD3B}" type="datetime1">
              <a:rPr lang="en-US" smtClean="0"/>
              <a:t>1/21/22</a:t>
            </a:fld>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933700"/>
            <a:ext cx="8229600" cy="990600"/>
          </a:xfrm>
        </p:spPr>
        <p:txBody>
          <a:bodyPr/>
          <a:lstStyle>
            <a:lvl1pPr algn="ctr">
              <a:defRPr/>
            </a:lvl1pPr>
          </a:lstStyle>
          <a:p>
            <a:r>
              <a:rPr lang="en-US" dirty="0"/>
              <a:t>Click to edit Master title style</a:t>
            </a:r>
          </a:p>
        </p:txBody>
      </p:sp>
      <p:sp>
        <p:nvSpPr>
          <p:cNvPr id="3" name="Date Placeholder 2"/>
          <p:cNvSpPr>
            <a:spLocks noGrp="1"/>
          </p:cNvSpPr>
          <p:nvPr>
            <p:ph type="dt" sz="half" idx="10"/>
          </p:nvPr>
        </p:nvSpPr>
        <p:spPr/>
        <p:txBody>
          <a:bodyPr/>
          <a:lstStyle/>
          <a:p>
            <a:fld id="{7425A61B-909E-4DA4-9100-862C30B1263C}" type="datetime1">
              <a:rPr lang="en-US" smtClean="0"/>
              <a:t>1/21/22</a:t>
            </a:fld>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a:t>
            </a:fld>
            <a:endParaRPr lang="en-US" dirty="0"/>
          </a:p>
        </p:txBody>
      </p:sp>
    </p:spTree>
    <p:extLst>
      <p:ext uri="{BB962C8B-B14F-4D97-AF65-F5344CB8AC3E}">
        <p14:creationId xmlns:p14="http://schemas.microsoft.com/office/powerpoint/2010/main" val="3071223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EBCCB6-9224-45E9-BB58-50F229754718}" type="datetime1">
              <a:rPr lang="en-US" smtClean="0"/>
              <a:t>1/21/22</a:t>
            </a:fld>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8E38AD-030F-436C-A87C-DAA73B1D1458}" type="datetime1">
              <a:rPr lang="en-US" smtClean="0"/>
              <a:t>1/21/22</a:t>
            </a:fld>
            <a:endParaRPr lang="en-US" dirty="0"/>
          </a:p>
        </p:txBody>
      </p:sp>
      <p:sp>
        <p:nvSpPr>
          <p:cNvPr id="6" name="Footer Placeholder 5"/>
          <p:cNvSpPr>
            <a:spLocks noGrp="1"/>
          </p:cNvSpPr>
          <p:nvPr>
            <p:ph type="ftr" sz="quarter" idx="11"/>
          </p:nvPr>
        </p:nvSpPr>
        <p:spPr/>
        <p:txBody>
          <a:bodyPr/>
          <a:lstStyle/>
          <a:p>
            <a:r>
              <a:rPr lang="sk-SK" dirty="0"/>
              <a:t>CSP554</a:t>
            </a:r>
            <a:r>
              <a:rPr lang="en-US" dirty="0"/>
              <a:t> Module 03b</a:t>
            </a:r>
          </a:p>
        </p:txBody>
      </p:sp>
      <p:sp>
        <p:nvSpPr>
          <p:cNvPr id="7" name="Slide Number Placeholder 6"/>
          <p:cNvSpPr>
            <a:spLocks noGrp="1"/>
          </p:cNvSpPr>
          <p:nvPr>
            <p:ph type="sldNum" sz="quarter" idx="12"/>
          </p:nvPr>
        </p:nvSpPr>
        <p:spPr/>
        <p:txBody>
          <a:bodyPr/>
          <a:lstStyle/>
          <a:p>
            <a:fld id="{9AA7C465-8597-4488-B68C-958448427716}" type="slidenum">
              <a:rPr lang="en-US" smtClean="0"/>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3625014-C920-426D-93DF-FC7D6A1985D3}" type="datetime1">
              <a:rPr lang="en-US" smtClean="0"/>
              <a:t>1/21/22</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sk-SK" dirty="0"/>
              <a:t>CSP554</a:t>
            </a:r>
            <a:r>
              <a:rPr lang="en-US" dirty="0"/>
              <a:t> Module 03b</a:t>
            </a: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9AA7C465-8597-4488-B68C-958448427716}"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9" r:id="rId7"/>
    <p:sldLayoutId id="2147483763" r:id="rId8"/>
    <p:sldLayoutId id="2147483764" r:id="rId9"/>
    <p:sldLayoutId id="2147483765" r:id="rId10"/>
    <p:sldLayoutId id="2147483766" r:id="rId11"/>
    <p:sldLayoutId id="2147483767" r:id="rId12"/>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lstStyle/>
          <a:p>
            <a:r>
              <a:rPr lang="en-US" sz="4800" dirty="0"/>
              <a:t>CSP554</a:t>
            </a:r>
            <a:br>
              <a:rPr lang="en-US" sz="4800" dirty="0"/>
            </a:br>
            <a:r>
              <a:rPr lang="en-US" sz="4800" dirty="0"/>
              <a:t>Big Data Technologies</a:t>
            </a:r>
          </a:p>
        </p:txBody>
      </p:sp>
      <p:sp>
        <p:nvSpPr>
          <p:cNvPr id="3" name="Subtitle 2"/>
          <p:cNvSpPr>
            <a:spLocks noGrp="1"/>
          </p:cNvSpPr>
          <p:nvPr>
            <p:ph type="subTitle" idx="1"/>
          </p:nvPr>
        </p:nvSpPr>
        <p:spPr/>
        <p:txBody>
          <a:bodyPr/>
          <a:lstStyle/>
          <a:p>
            <a:r>
              <a:rPr lang="en-US" dirty="0"/>
              <a:t>Module 3b</a:t>
            </a:r>
          </a:p>
          <a:p>
            <a:r>
              <a:rPr lang="en-US" dirty="0"/>
              <a:t>Map Reduce</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a:t>
            </a:fld>
            <a:endParaRPr lang="en-US" dirty="0"/>
          </a:p>
        </p:txBody>
      </p:sp>
    </p:spTree>
    <p:extLst>
      <p:ext uri="{BB962C8B-B14F-4D97-AF65-F5344CB8AC3E}">
        <p14:creationId xmlns:p14="http://schemas.microsoft.com/office/powerpoint/2010/main" val="2676558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088D5-987F-B546-8964-9A91B76BB83C}"/>
              </a:ext>
            </a:extLst>
          </p:cNvPr>
          <p:cNvSpPr>
            <a:spLocks noGrp="1"/>
          </p:cNvSpPr>
          <p:nvPr>
            <p:ph type="title"/>
          </p:nvPr>
        </p:nvSpPr>
        <p:spPr/>
        <p:txBody>
          <a:bodyPr/>
          <a:lstStyle/>
          <a:p>
            <a:r>
              <a:rPr lang="en-US" dirty="0"/>
              <a:t>Parallel Batch Data Analysis </a:t>
            </a:r>
          </a:p>
        </p:txBody>
      </p:sp>
      <p:sp>
        <p:nvSpPr>
          <p:cNvPr id="3" name="Footer Placeholder 2">
            <a:extLst>
              <a:ext uri="{FF2B5EF4-FFF2-40B4-BE49-F238E27FC236}">
                <a16:creationId xmlns:a16="http://schemas.microsoft.com/office/drawing/2014/main" id="{8AA337D7-43D9-D84A-973B-96970BBBCABF}"/>
              </a:ext>
            </a:extLst>
          </p:cNvPr>
          <p:cNvSpPr>
            <a:spLocks noGrp="1"/>
          </p:cNvSpPr>
          <p:nvPr>
            <p:ph type="ftr" sz="quarter" idx="11"/>
          </p:nvPr>
        </p:nvSpPr>
        <p:spPr/>
        <p:txBody>
          <a:bodyPr/>
          <a:lstStyle/>
          <a:p>
            <a:r>
              <a:rPr lang="sk-SK"/>
              <a:t>CSP554</a:t>
            </a:r>
            <a:r>
              <a:rPr lang="en-US"/>
              <a:t> Module 03b</a:t>
            </a:r>
            <a:endParaRPr lang="en-US" dirty="0"/>
          </a:p>
        </p:txBody>
      </p:sp>
      <p:sp>
        <p:nvSpPr>
          <p:cNvPr id="4" name="Slide Number Placeholder 3">
            <a:extLst>
              <a:ext uri="{FF2B5EF4-FFF2-40B4-BE49-F238E27FC236}">
                <a16:creationId xmlns:a16="http://schemas.microsoft.com/office/drawing/2014/main" id="{798DF2D8-7AC5-4443-A49B-3BF1934D7E8C}"/>
              </a:ext>
            </a:extLst>
          </p:cNvPr>
          <p:cNvSpPr>
            <a:spLocks noGrp="1"/>
          </p:cNvSpPr>
          <p:nvPr>
            <p:ph type="sldNum" sz="quarter" idx="12"/>
          </p:nvPr>
        </p:nvSpPr>
        <p:spPr/>
        <p:txBody>
          <a:bodyPr/>
          <a:lstStyle/>
          <a:p>
            <a:fld id="{9AA7C465-8597-4488-B68C-958448427716}" type="slidenum">
              <a:rPr lang="en-US" smtClean="0"/>
              <a:t>10</a:t>
            </a:fld>
            <a:endParaRPr lang="en-US" dirty="0"/>
          </a:p>
        </p:txBody>
      </p:sp>
      <p:sp>
        <p:nvSpPr>
          <p:cNvPr id="5" name="Rectangle 4">
            <a:extLst>
              <a:ext uri="{FF2B5EF4-FFF2-40B4-BE49-F238E27FC236}">
                <a16:creationId xmlns:a16="http://schemas.microsoft.com/office/drawing/2014/main" id="{8BF03B75-38C7-4D4F-9AC5-4F328445AF44}"/>
              </a:ext>
            </a:extLst>
          </p:cNvPr>
          <p:cNvSpPr/>
          <p:nvPr/>
        </p:nvSpPr>
        <p:spPr>
          <a:xfrm>
            <a:off x="388309" y="3256765"/>
            <a:ext cx="757266" cy="1518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Input HDFS Files or S3 Objects</a:t>
            </a:r>
          </a:p>
        </p:txBody>
      </p:sp>
      <p:sp>
        <p:nvSpPr>
          <p:cNvPr id="10" name="Right Arrow 9">
            <a:extLst>
              <a:ext uri="{FF2B5EF4-FFF2-40B4-BE49-F238E27FC236}">
                <a16:creationId xmlns:a16="http://schemas.microsoft.com/office/drawing/2014/main" id="{A3B84211-E42C-2442-8A5C-8FD17D4C54A8}"/>
              </a:ext>
            </a:extLst>
          </p:cNvPr>
          <p:cNvSpPr/>
          <p:nvPr/>
        </p:nvSpPr>
        <p:spPr>
          <a:xfrm>
            <a:off x="1220107" y="3866150"/>
            <a:ext cx="345647"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F1A84986-3DCC-5A4B-B6F8-1557F3485DA5}"/>
              </a:ext>
            </a:extLst>
          </p:cNvPr>
          <p:cNvSpPr/>
          <p:nvPr/>
        </p:nvSpPr>
        <p:spPr>
          <a:xfrm>
            <a:off x="1730125" y="2855841"/>
            <a:ext cx="757266" cy="669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HDFS File or S3 Split</a:t>
            </a:r>
          </a:p>
        </p:txBody>
      </p:sp>
      <p:sp>
        <p:nvSpPr>
          <p:cNvPr id="16" name="Rectangle 15">
            <a:extLst>
              <a:ext uri="{FF2B5EF4-FFF2-40B4-BE49-F238E27FC236}">
                <a16:creationId xmlns:a16="http://schemas.microsoft.com/office/drawing/2014/main" id="{0A5F3408-F0BD-0B45-8331-EF8BE3C41F15}"/>
              </a:ext>
            </a:extLst>
          </p:cNvPr>
          <p:cNvSpPr/>
          <p:nvPr/>
        </p:nvSpPr>
        <p:spPr>
          <a:xfrm>
            <a:off x="1730125" y="3698449"/>
            <a:ext cx="757266" cy="669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HDFS File or S3 Split</a:t>
            </a:r>
          </a:p>
        </p:txBody>
      </p:sp>
      <p:sp>
        <p:nvSpPr>
          <p:cNvPr id="17" name="Rectangle 16">
            <a:extLst>
              <a:ext uri="{FF2B5EF4-FFF2-40B4-BE49-F238E27FC236}">
                <a16:creationId xmlns:a16="http://schemas.microsoft.com/office/drawing/2014/main" id="{22236553-9E3F-0E4B-ADFB-1962822E390B}"/>
              </a:ext>
            </a:extLst>
          </p:cNvPr>
          <p:cNvSpPr/>
          <p:nvPr/>
        </p:nvSpPr>
        <p:spPr>
          <a:xfrm>
            <a:off x="1730125" y="4601568"/>
            <a:ext cx="757266" cy="669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HDFS File or S3 Split</a:t>
            </a:r>
          </a:p>
        </p:txBody>
      </p:sp>
      <p:sp>
        <p:nvSpPr>
          <p:cNvPr id="18" name="Right Arrow 17">
            <a:extLst>
              <a:ext uri="{FF2B5EF4-FFF2-40B4-BE49-F238E27FC236}">
                <a16:creationId xmlns:a16="http://schemas.microsoft.com/office/drawing/2014/main" id="{E3F1B93D-F7FB-A04C-819F-89AD258C41C4}"/>
              </a:ext>
            </a:extLst>
          </p:cNvPr>
          <p:cNvSpPr/>
          <p:nvPr/>
        </p:nvSpPr>
        <p:spPr>
          <a:xfrm rot="20012335">
            <a:off x="1274562" y="3315223"/>
            <a:ext cx="345647"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ight Arrow 18">
            <a:extLst>
              <a:ext uri="{FF2B5EF4-FFF2-40B4-BE49-F238E27FC236}">
                <a16:creationId xmlns:a16="http://schemas.microsoft.com/office/drawing/2014/main" id="{DE5CA0CB-7ACC-F54F-B214-1D31B2D67DF4}"/>
              </a:ext>
            </a:extLst>
          </p:cNvPr>
          <p:cNvSpPr/>
          <p:nvPr/>
        </p:nvSpPr>
        <p:spPr>
          <a:xfrm rot="1587665" flipV="1">
            <a:off x="1274562" y="4417076"/>
            <a:ext cx="345647"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Rectangle 20">
            <a:extLst>
              <a:ext uri="{FF2B5EF4-FFF2-40B4-BE49-F238E27FC236}">
                <a16:creationId xmlns:a16="http://schemas.microsoft.com/office/drawing/2014/main" id="{5E800304-5C4C-BD4C-9AE3-AA054C32D189}"/>
              </a:ext>
            </a:extLst>
          </p:cNvPr>
          <p:cNvSpPr/>
          <p:nvPr/>
        </p:nvSpPr>
        <p:spPr>
          <a:xfrm>
            <a:off x="3085021" y="2857929"/>
            <a:ext cx="896964" cy="6698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Transform a split record</a:t>
            </a:r>
          </a:p>
        </p:txBody>
      </p:sp>
      <p:sp>
        <p:nvSpPr>
          <p:cNvPr id="22" name="Rectangle 21">
            <a:extLst>
              <a:ext uri="{FF2B5EF4-FFF2-40B4-BE49-F238E27FC236}">
                <a16:creationId xmlns:a16="http://schemas.microsoft.com/office/drawing/2014/main" id="{3C1DB058-B81D-DE4A-B09F-2D48CFF2C020}"/>
              </a:ext>
            </a:extLst>
          </p:cNvPr>
          <p:cNvSpPr/>
          <p:nvPr/>
        </p:nvSpPr>
        <p:spPr>
          <a:xfrm>
            <a:off x="3085021" y="3700537"/>
            <a:ext cx="896964" cy="6698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Transform a split record</a:t>
            </a:r>
          </a:p>
        </p:txBody>
      </p:sp>
      <p:sp>
        <p:nvSpPr>
          <p:cNvPr id="23" name="Rectangle 22">
            <a:extLst>
              <a:ext uri="{FF2B5EF4-FFF2-40B4-BE49-F238E27FC236}">
                <a16:creationId xmlns:a16="http://schemas.microsoft.com/office/drawing/2014/main" id="{0D00D3A8-3755-E846-8875-222CA0A1837F}"/>
              </a:ext>
            </a:extLst>
          </p:cNvPr>
          <p:cNvSpPr/>
          <p:nvPr/>
        </p:nvSpPr>
        <p:spPr>
          <a:xfrm>
            <a:off x="3085021" y="4603656"/>
            <a:ext cx="896964" cy="6698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Transform a split record</a:t>
            </a:r>
          </a:p>
        </p:txBody>
      </p:sp>
      <p:sp>
        <p:nvSpPr>
          <p:cNvPr id="24" name="Rectangle 23">
            <a:extLst>
              <a:ext uri="{FF2B5EF4-FFF2-40B4-BE49-F238E27FC236}">
                <a16:creationId xmlns:a16="http://schemas.microsoft.com/office/drawing/2014/main" id="{73A1C858-1D5F-D740-B98A-05BF24647074}"/>
              </a:ext>
            </a:extLst>
          </p:cNvPr>
          <p:cNvSpPr/>
          <p:nvPr/>
        </p:nvSpPr>
        <p:spPr>
          <a:xfrm>
            <a:off x="4615281" y="3213454"/>
            <a:ext cx="1046653" cy="1518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Collect and organize the intermediate records</a:t>
            </a:r>
          </a:p>
        </p:txBody>
      </p:sp>
      <p:sp>
        <p:nvSpPr>
          <p:cNvPr id="25" name="Rectangle 24">
            <a:extLst>
              <a:ext uri="{FF2B5EF4-FFF2-40B4-BE49-F238E27FC236}">
                <a16:creationId xmlns:a16="http://schemas.microsoft.com/office/drawing/2014/main" id="{D184B023-E20C-7649-BB77-11D63778CED8}"/>
              </a:ext>
            </a:extLst>
          </p:cNvPr>
          <p:cNvSpPr/>
          <p:nvPr/>
        </p:nvSpPr>
        <p:spPr>
          <a:xfrm>
            <a:off x="6159979" y="3617862"/>
            <a:ext cx="1150279" cy="6698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Transform an intermediate record</a:t>
            </a:r>
          </a:p>
        </p:txBody>
      </p:sp>
      <p:sp>
        <p:nvSpPr>
          <p:cNvPr id="26" name="Rectangle 25">
            <a:extLst>
              <a:ext uri="{FF2B5EF4-FFF2-40B4-BE49-F238E27FC236}">
                <a16:creationId xmlns:a16="http://schemas.microsoft.com/office/drawing/2014/main" id="{FA18544C-E2E3-324F-A917-1BCFCB2557DC}"/>
              </a:ext>
            </a:extLst>
          </p:cNvPr>
          <p:cNvSpPr/>
          <p:nvPr/>
        </p:nvSpPr>
        <p:spPr>
          <a:xfrm>
            <a:off x="7787192" y="3153085"/>
            <a:ext cx="739704" cy="1518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Result</a:t>
            </a:r>
          </a:p>
          <a:p>
            <a:pPr algn="ctr"/>
            <a:r>
              <a:rPr lang="en-US" sz="1200" dirty="0"/>
              <a:t>HDFS Files or S3 Objects</a:t>
            </a:r>
          </a:p>
        </p:txBody>
      </p:sp>
      <p:sp>
        <p:nvSpPr>
          <p:cNvPr id="27" name="Right Arrow 26">
            <a:extLst>
              <a:ext uri="{FF2B5EF4-FFF2-40B4-BE49-F238E27FC236}">
                <a16:creationId xmlns:a16="http://schemas.microsoft.com/office/drawing/2014/main" id="{9B3C26E8-6939-C84E-B738-4EAC9B1D353A}"/>
              </a:ext>
            </a:extLst>
          </p:cNvPr>
          <p:cNvSpPr/>
          <p:nvPr/>
        </p:nvSpPr>
        <p:spPr>
          <a:xfrm>
            <a:off x="2574451" y="3065507"/>
            <a:ext cx="349714"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Right Arrow 27">
            <a:extLst>
              <a:ext uri="{FF2B5EF4-FFF2-40B4-BE49-F238E27FC236}">
                <a16:creationId xmlns:a16="http://schemas.microsoft.com/office/drawing/2014/main" id="{2A713A32-B4D0-184A-8B80-0B6A9407C4A8}"/>
              </a:ext>
            </a:extLst>
          </p:cNvPr>
          <p:cNvSpPr/>
          <p:nvPr/>
        </p:nvSpPr>
        <p:spPr>
          <a:xfrm>
            <a:off x="2588942" y="3895468"/>
            <a:ext cx="349714"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Right Arrow 28">
            <a:extLst>
              <a:ext uri="{FF2B5EF4-FFF2-40B4-BE49-F238E27FC236}">
                <a16:creationId xmlns:a16="http://schemas.microsoft.com/office/drawing/2014/main" id="{D75918F2-BC22-9E46-89C5-B5EDF9AF46D5}"/>
              </a:ext>
            </a:extLst>
          </p:cNvPr>
          <p:cNvSpPr/>
          <p:nvPr/>
        </p:nvSpPr>
        <p:spPr>
          <a:xfrm>
            <a:off x="2613994" y="4752399"/>
            <a:ext cx="349714"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Right Arrow 29">
            <a:extLst>
              <a:ext uri="{FF2B5EF4-FFF2-40B4-BE49-F238E27FC236}">
                <a16:creationId xmlns:a16="http://schemas.microsoft.com/office/drawing/2014/main" id="{9D8B92DC-6569-D948-BFDB-F5A7B8C0EB9E}"/>
              </a:ext>
            </a:extLst>
          </p:cNvPr>
          <p:cNvSpPr/>
          <p:nvPr/>
        </p:nvSpPr>
        <p:spPr>
          <a:xfrm>
            <a:off x="4096982" y="3862928"/>
            <a:ext cx="359408"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Right Arrow 30">
            <a:extLst>
              <a:ext uri="{FF2B5EF4-FFF2-40B4-BE49-F238E27FC236}">
                <a16:creationId xmlns:a16="http://schemas.microsoft.com/office/drawing/2014/main" id="{F91BDC78-C118-334E-A737-D6FABD837F23}"/>
              </a:ext>
            </a:extLst>
          </p:cNvPr>
          <p:cNvSpPr/>
          <p:nvPr/>
        </p:nvSpPr>
        <p:spPr>
          <a:xfrm rot="1587665" flipV="1">
            <a:off x="4124584" y="3045882"/>
            <a:ext cx="359408"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ight Arrow 31">
            <a:extLst>
              <a:ext uri="{FF2B5EF4-FFF2-40B4-BE49-F238E27FC236}">
                <a16:creationId xmlns:a16="http://schemas.microsoft.com/office/drawing/2014/main" id="{329EA820-72CE-9C47-A00A-CD691051C073}"/>
              </a:ext>
            </a:extLst>
          </p:cNvPr>
          <p:cNvSpPr/>
          <p:nvPr/>
        </p:nvSpPr>
        <p:spPr>
          <a:xfrm rot="20012335">
            <a:off x="4119736" y="4676858"/>
            <a:ext cx="359408"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Right Arrow 32">
            <a:extLst>
              <a:ext uri="{FF2B5EF4-FFF2-40B4-BE49-F238E27FC236}">
                <a16:creationId xmlns:a16="http://schemas.microsoft.com/office/drawing/2014/main" id="{BCBFC686-CD9E-BB45-94E3-4A643899883C}"/>
              </a:ext>
            </a:extLst>
          </p:cNvPr>
          <p:cNvSpPr/>
          <p:nvPr/>
        </p:nvSpPr>
        <p:spPr>
          <a:xfrm>
            <a:off x="5789919" y="3807785"/>
            <a:ext cx="291926"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Right Arrow 33">
            <a:extLst>
              <a:ext uri="{FF2B5EF4-FFF2-40B4-BE49-F238E27FC236}">
                <a16:creationId xmlns:a16="http://schemas.microsoft.com/office/drawing/2014/main" id="{8662367C-B0AA-5049-BF95-7A919E5EAF3E}"/>
              </a:ext>
            </a:extLst>
          </p:cNvPr>
          <p:cNvSpPr/>
          <p:nvPr/>
        </p:nvSpPr>
        <p:spPr>
          <a:xfrm>
            <a:off x="7371571" y="3755794"/>
            <a:ext cx="344466"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1" name="Rectangular Callout 40">
            <a:extLst>
              <a:ext uri="{FF2B5EF4-FFF2-40B4-BE49-F238E27FC236}">
                <a16:creationId xmlns:a16="http://schemas.microsoft.com/office/drawing/2014/main" id="{3DE4D7A1-77EB-9E48-9CC0-163237817729}"/>
              </a:ext>
            </a:extLst>
          </p:cNvPr>
          <p:cNvSpPr/>
          <p:nvPr/>
        </p:nvSpPr>
        <p:spPr>
          <a:xfrm>
            <a:off x="4627464" y="1406347"/>
            <a:ext cx="1046653" cy="1576520"/>
          </a:xfrm>
          <a:prstGeom prst="wedgeRectCallout">
            <a:avLst>
              <a:gd name="adj1" fmla="val -103902"/>
              <a:gd name="adj2" fmla="val 4351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dirty="0"/>
              <a:t>Looking ahead: In the MapReduce framework these Transforms are referred to as Mappers</a:t>
            </a:r>
          </a:p>
        </p:txBody>
      </p:sp>
      <p:sp>
        <p:nvSpPr>
          <p:cNvPr id="42" name="Rectangular Callout 41">
            <a:extLst>
              <a:ext uri="{FF2B5EF4-FFF2-40B4-BE49-F238E27FC236}">
                <a16:creationId xmlns:a16="http://schemas.microsoft.com/office/drawing/2014/main" id="{C14AA596-75A6-FD4D-BA96-F5C7047DA918}"/>
              </a:ext>
            </a:extLst>
          </p:cNvPr>
          <p:cNvSpPr/>
          <p:nvPr/>
        </p:nvSpPr>
        <p:spPr>
          <a:xfrm>
            <a:off x="7904658" y="1428098"/>
            <a:ext cx="1046653" cy="1576520"/>
          </a:xfrm>
          <a:prstGeom prst="wedgeRectCallout">
            <a:avLst>
              <a:gd name="adj1" fmla="val -127515"/>
              <a:gd name="adj2" fmla="val 8113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dirty="0"/>
              <a:t>Looking ahead: In the MapReduce framework these Transforms are referred to as Reducers</a:t>
            </a:r>
          </a:p>
        </p:txBody>
      </p:sp>
      <p:sp>
        <p:nvSpPr>
          <p:cNvPr id="43" name="Rectangular Callout 42">
            <a:extLst>
              <a:ext uri="{FF2B5EF4-FFF2-40B4-BE49-F238E27FC236}">
                <a16:creationId xmlns:a16="http://schemas.microsoft.com/office/drawing/2014/main" id="{F7610645-9D2C-3E49-8619-EB3493028583}"/>
              </a:ext>
            </a:extLst>
          </p:cNvPr>
          <p:cNvSpPr/>
          <p:nvPr/>
        </p:nvSpPr>
        <p:spPr>
          <a:xfrm>
            <a:off x="6259883" y="1428098"/>
            <a:ext cx="1046653" cy="1576520"/>
          </a:xfrm>
          <a:prstGeom prst="wedgeRectCallout">
            <a:avLst>
              <a:gd name="adj1" fmla="val -99180"/>
              <a:gd name="adj2" fmla="val 62328"/>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dirty="0"/>
              <a:t>Looking ahead: In the MapReduce framework these phase is referred to as Shuffle and Sort</a:t>
            </a:r>
          </a:p>
        </p:txBody>
      </p:sp>
    </p:spTree>
    <p:extLst>
      <p:ext uri="{BB962C8B-B14F-4D97-AF65-F5344CB8AC3E}">
        <p14:creationId xmlns:p14="http://schemas.microsoft.com/office/powerpoint/2010/main" val="24843626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8C6B4-18FD-EB45-8E5E-D91FC583E982}"/>
              </a:ext>
            </a:extLst>
          </p:cNvPr>
          <p:cNvSpPr>
            <a:spLocks noGrp="1"/>
          </p:cNvSpPr>
          <p:nvPr>
            <p:ph type="title"/>
          </p:nvPr>
        </p:nvSpPr>
        <p:spPr/>
        <p:txBody>
          <a:bodyPr>
            <a:noAutofit/>
          </a:bodyPr>
          <a:lstStyle/>
          <a:p>
            <a:r>
              <a:rPr lang="en-US" sz="3200" dirty="0"/>
              <a:t>MapReduce Processing Flow in More Detail</a:t>
            </a:r>
          </a:p>
        </p:txBody>
      </p:sp>
      <p:sp>
        <p:nvSpPr>
          <p:cNvPr id="3" name="Footer Placeholder 2">
            <a:extLst>
              <a:ext uri="{FF2B5EF4-FFF2-40B4-BE49-F238E27FC236}">
                <a16:creationId xmlns:a16="http://schemas.microsoft.com/office/drawing/2014/main" id="{C1728C71-0E9E-4448-A8E8-9992D00954AB}"/>
              </a:ext>
            </a:extLst>
          </p:cNvPr>
          <p:cNvSpPr>
            <a:spLocks noGrp="1"/>
          </p:cNvSpPr>
          <p:nvPr>
            <p:ph type="ftr" sz="quarter" idx="11"/>
          </p:nvPr>
        </p:nvSpPr>
        <p:spPr/>
        <p:txBody>
          <a:bodyPr/>
          <a:lstStyle/>
          <a:p>
            <a:r>
              <a:rPr lang="sk-SK"/>
              <a:t>CSP554</a:t>
            </a:r>
            <a:r>
              <a:rPr lang="en-US"/>
              <a:t> Module 03b</a:t>
            </a:r>
            <a:endParaRPr lang="en-US" dirty="0"/>
          </a:p>
        </p:txBody>
      </p:sp>
      <p:sp>
        <p:nvSpPr>
          <p:cNvPr id="4" name="Slide Number Placeholder 3">
            <a:extLst>
              <a:ext uri="{FF2B5EF4-FFF2-40B4-BE49-F238E27FC236}">
                <a16:creationId xmlns:a16="http://schemas.microsoft.com/office/drawing/2014/main" id="{B64AA349-00FA-074E-B58B-5B62C33DF209}"/>
              </a:ext>
            </a:extLst>
          </p:cNvPr>
          <p:cNvSpPr>
            <a:spLocks noGrp="1"/>
          </p:cNvSpPr>
          <p:nvPr>
            <p:ph type="sldNum" sz="quarter" idx="12"/>
          </p:nvPr>
        </p:nvSpPr>
        <p:spPr/>
        <p:txBody>
          <a:bodyPr/>
          <a:lstStyle/>
          <a:p>
            <a:fld id="{9AA7C465-8597-4488-B68C-958448427716}" type="slidenum">
              <a:rPr lang="en-US" smtClean="0"/>
              <a:t>100</a:t>
            </a:fld>
            <a:endParaRPr lang="en-US" dirty="0"/>
          </a:p>
        </p:txBody>
      </p:sp>
      <p:pic>
        <p:nvPicPr>
          <p:cNvPr id="5" name="Picture 4">
            <a:extLst>
              <a:ext uri="{FF2B5EF4-FFF2-40B4-BE49-F238E27FC236}">
                <a16:creationId xmlns:a16="http://schemas.microsoft.com/office/drawing/2014/main" id="{8B9537F7-4EE6-CA4B-BE06-23BCE63AD400}"/>
              </a:ext>
            </a:extLst>
          </p:cNvPr>
          <p:cNvPicPr>
            <a:picLocks noChangeAspect="1"/>
          </p:cNvPicPr>
          <p:nvPr/>
        </p:nvPicPr>
        <p:blipFill>
          <a:blip r:embed="rId2"/>
          <a:stretch>
            <a:fillRect/>
          </a:stretch>
        </p:blipFill>
        <p:spPr>
          <a:xfrm>
            <a:off x="214410" y="3108060"/>
            <a:ext cx="8715180" cy="1541752"/>
          </a:xfrm>
          <a:prstGeom prst="rect">
            <a:avLst/>
          </a:prstGeom>
        </p:spPr>
      </p:pic>
      <p:sp>
        <p:nvSpPr>
          <p:cNvPr id="17" name="Rectangular Callout 16">
            <a:extLst>
              <a:ext uri="{FF2B5EF4-FFF2-40B4-BE49-F238E27FC236}">
                <a16:creationId xmlns:a16="http://schemas.microsoft.com/office/drawing/2014/main" id="{85DB1081-B9D5-864D-9C02-48131DE046AB}"/>
              </a:ext>
            </a:extLst>
          </p:cNvPr>
          <p:cNvSpPr/>
          <p:nvPr/>
        </p:nvSpPr>
        <p:spPr>
          <a:xfrm>
            <a:off x="914400" y="1970947"/>
            <a:ext cx="4572000" cy="663879"/>
          </a:xfrm>
          <a:prstGeom prst="wedgeRectCallout">
            <a:avLst>
              <a:gd name="adj1" fmla="val -59723"/>
              <a:gd name="adj2" fmla="val 141024"/>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400" dirty="0"/>
              <a:t>The data for a MapReduce task is stored in </a:t>
            </a:r>
            <a:r>
              <a:rPr lang="en-US" sz="1400" b="1" dirty="0"/>
              <a:t>input files</a:t>
            </a:r>
            <a:r>
              <a:rPr lang="en-US" sz="1400" dirty="0"/>
              <a:t>, and input files typically lives in </a:t>
            </a:r>
            <a:r>
              <a:rPr lang="en-US" sz="1400" b="1" dirty="0"/>
              <a:t>HDFS or S3</a:t>
            </a:r>
            <a:r>
              <a:rPr lang="en-US" sz="1400" dirty="0"/>
              <a:t> </a:t>
            </a:r>
            <a:endParaRPr lang="en-US" sz="1100" dirty="0"/>
          </a:p>
        </p:txBody>
      </p:sp>
      <p:sp>
        <p:nvSpPr>
          <p:cNvPr id="52" name="Rectangular Callout 51">
            <a:extLst>
              <a:ext uri="{FF2B5EF4-FFF2-40B4-BE49-F238E27FC236}">
                <a16:creationId xmlns:a16="http://schemas.microsoft.com/office/drawing/2014/main" id="{92191CBE-6DF7-DB44-972A-ECAEC093FC9B}"/>
              </a:ext>
            </a:extLst>
          </p:cNvPr>
          <p:cNvSpPr/>
          <p:nvPr/>
        </p:nvSpPr>
        <p:spPr>
          <a:xfrm>
            <a:off x="1302707" y="5245102"/>
            <a:ext cx="4572000" cy="663879"/>
          </a:xfrm>
          <a:prstGeom prst="wedgeRectCallout">
            <a:avLst>
              <a:gd name="adj1" fmla="val -54518"/>
              <a:gd name="adj2" fmla="val -158977"/>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400" dirty="0" err="1">
                <a:solidFill>
                  <a:srgbClr val="444444"/>
                </a:solidFill>
              </a:rPr>
              <a:t>InputFormat</a:t>
            </a:r>
            <a:r>
              <a:rPr lang="en-US" sz="1400" dirty="0">
                <a:solidFill>
                  <a:srgbClr val="444444"/>
                </a:solidFill>
              </a:rPr>
              <a:t> splits the HDFS Input file into </a:t>
            </a:r>
            <a:r>
              <a:rPr lang="en-US" sz="1400" dirty="0" err="1">
                <a:solidFill>
                  <a:srgbClr val="444444"/>
                </a:solidFill>
              </a:rPr>
              <a:t>InputSplit</a:t>
            </a:r>
            <a:r>
              <a:rPr lang="en-US" sz="1400" dirty="0">
                <a:solidFill>
                  <a:srgbClr val="444444"/>
                </a:solidFill>
              </a:rPr>
              <a:t>(s) and assigns them to individual Mapper(s)</a:t>
            </a:r>
            <a:endParaRPr lang="en-US" sz="1400" dirty="0"/>
          </a:p>
        </p:txBody>
      </p:sp>
    </p:spTree>
    <p:extLst>
      <p:ext uri="{BB962C8B-B14F-4D97-AF65-F5344CB8AC3E}">
        <p14:creationId xmlns:p14="http://schemas.microsoft.com/office/powerpoint/2010/main" val="28460020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8C6B4-18FD-EB45-8E5E-D91FC583E982}"/>
              </a:ext>
            </a:extLst>
          </p:cNvPr>
          <p:cNvSpPr>
            <a:spLocks noGrp="1"/>
          </p:cNvSpPr>
          <p:nvPr>
            <p:ph type="title"/>
          </p:nvPr>
        </p:nvSpPr>
        <p:spPr/>
        <p:txBody>
          <a:bodyPr>
            <a:normAutofit/>
          </a:bodyPr>
          <a:lstStyle/>
          <a:p>
            <a:r>
              <a:rPr lang="en-US" sz="3200" dirty="0"/>
              <a:t>MapReduce Processing Flow in More Detail</a:t>
            </a:r>
          </a:p>
        </p:txBody>
      </p:sp>
      <p:sp>
        <p:nvSpPr>
          <p:cNvPr id="3" name="Footer Placeholder 2">
            <a:extLst>
              <a:ext uri="{FF2B5EF4-FFF2-40B4-BE49-F238E27FC236}">
                <a16:creationId xmlns:a16="http://schemas.microsoft.com/office/drawing/2014/main" id="{C1728C71-0E9E-4448-A8E8-9992D00954AB}"/>
              </a:ext>
            </a:extLst>
          </p:cNvPr>
          <p:cNvSpPr>
            <a:spLocks noGrp="1"/>
          </p:cNvSpPr>
          <p:nvPr>
            <p:ph type="ftr" sz="quarter" idx="11"/>
          </p:nvPr>
        </p:nvSpPr>
        <p:spPr/>
        <p:txBody>
          <a:bodyPr/>
          <a:lstStyle/>
          <a:p>
            <a:r>
              <a:rPr lang="sk-SK"/>
              <a:t>CSP554</a:t>
            </a:r>
            <a:r>
              <a:rPr lang="en-US"/>
              <a:t> Module 03b</a:t>
            </a:r>
            <a:endParaRPr lang="en-US" dirty="0"/>
          </a:p>
        </p:txBody>
      </p:sp>
      <p:sp>
        <p:nvSpPr>
          <p:cNvPr id="4" name="Slide Number Placeholder 3">
            <a:extLst>
              <a:ext uri="{FF2B5EF4-FFF2-40B4-BE49-F238E27FC236}">
                <a16:creationId xmlns:a16="http://schemas.microsoft.com/office/drawing/2014/main" id="{B64AA349-00FA-074E-B58B-5B62C33DF209}"/>
              </a:ext>
            </a:extLst>
          </p:cNvPr>
          <p:cNvSpPr>
            <a:spLocks noGrp="1"/>
          </p:cNvSpPr>
          <p:nvPr>
            <p:ph type="sldNum" sz="quarter" idx="12"/>
          </p:nvPr>
        </p:nvSpPr>
        <p:spPr/>
        <p:txBody>
          <a:bodyPr/>
          <a:lstStyle/>
          <a:p>
            <a:fld id="{9AA7C465-8597-4488-B68C-958448427716}" type="slidenum">
              <a:rPr lang="en-US" smtClean="0"/>
              <a:t>101</a:t>
            </a:fld>
            <a:endParaRPr lang="en-US" dirty="0"/>
          </a:p>
        </p:txBody>
      </p:sp>
      <p:pic>
        <p:nvPicPr>
          <p:cNvPr id="5" name="Picture 4">
            <a:extLst>
              <a:ext uri="{FF2B5EF4-FFF2-40B4-BE49-F238E27FC236}">
                <a16:creationId xmlns:a16="http://schemas.microsoft.com/office/drawing/2014/main" id="{8B9537F7-4EE6-CA4B-BE06-23BCE63AD400}"/>
              </a:ext>
            </a:extLst>
          </p:cNvPr>
          <p:cNvPicPr>
            <a:picLocks noChangeAspect="1"/>
          </p:cNvPicPr>
          <p:nvPr/>
        </p:nvPicPr>
        <p:blipFill>
          <a:blip r:embed="rId2"/>
          <a:stretch>
            <a:fillRect/>
          </a:stretch>
        </p:blipFill>
        <p:spPr>
          <a:xfrm>
            <a:off x="214410" y="3108060"/>
            <a:ext cx="8715180" cy="1541752"/>
          </a:xfrm>
          <a:prstGeom prst="rect">
            <a:avLst/>
          </a:prstGeom>
        </p:spPr>
      </p:pic>
      <p:sp>
        <p:nvSpPr>
          <p:cNvPr id="17" name="Rectangular Callout 16">
            <a:extLst>
              <a:ext uri="{FF2B5EF4-FFF2-40B4-BE49-F238E27FC236}">
                <a16:creationId xmlns:a16="http://schemas.microsoft.com/office/drawing/2014/main" id="{85DB1081-B9D5-864D-9C02-48131DE046AB}"/>
              </a:ext>
            </a:extLst>
          </p:cNvPr>
          <p:cNvSpPr/>
          <p:nvPr/>
        </p:nvSpPr>
        <p:spPr>
          <a:xfrm>
            <a:off x="914399" y="1970947"/>
            <a:ext cx="7102259" cy="663879"/>
          </a:xfrm>
          <a:prstGeom prst="wedgeRectCallout">
            <a:avLst>
              <a:gd name="adj1" fmla="val -37041"/>
              <a:gd name="adj2" fmla="val 114609"/>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400" dirty="0"/>
              <a:t>It is created by </a:t>
            </a:r>
            <a:r>
              <a:rPr lang="en-US" sz="1400" dirty="0" err="1"/>
              <a:t>InputFormat</a:t>
            </a:r>
            <a:r>
              <a:rPr lang="en-US" sz="1400" dirty="0"/>
              <a:t>, logically represent the data that will be processed by an individual Mapper. One map task is created for each split; so the number of map tasks will be equal to the number of </a:t>
            </a:r>
            <a:r>
              <a:rPr lang="en-US" sz="1400" dirty="0" err="1"/>
              <a:t>InputSplits</a:t>
            </a:r>
            <a:r>
              <a:rPr lang="en-US" sz="1400" dirty="0"/>
              <a:t>.</a:t>
            </a:r>
          </a:p>
        </p:txBody>
      </p:sp>
      <p:sp>
        <p:nvSpPr>
          <p:cNvPr id="52" name="Rectangular Callout 51">
            <a:extLst>
              <a:ext uri="{FF2B5EF4-FFF2-40B4-BE49-F238E27FC236}">
                <a16:creationId xmlns:a16="http://schemas.microsoft.com/office/drawing/2014/main" id="{92191CBE-6DF7-DB44-972A-ECAEC093FC9B}"/>
              </a:ext>
            </a:extLst>
          </p:cNvPr>
          <p:cNvSpPr/>
          <p:nvPr/>
        </p:nvSpPr>
        <p:spPr>
          <a:xfrm>
            <a:off x="2855930" y="5370362"/>
            <a:ext cx="5830869" cy="663879"/>
          </a:xfrm>
          <a:prstGeom prst="wedgeRectCallout">
            <a:avLst>
              <a:gd name="adj1" fmla="val -54518"/>
              <a:gd name="adj2" fmla="val -158977"/>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400" dirty="0"/>
              <a:t>It communicates with an </a:t>
            </a:r>
            <a:r>
              <a:rPr lang="en-US" sz="1400" dirty="0" err="1"/>
              <a:t>InputSplit</a:t>
            </a:r>
            <a:r>
              <a:rPr lang="en-US" sz="1400" dirty="0"/>
              <a:t>, reads the next record and converts it into key-value pairs suitable for providing to the mapper</a:t>
            </a:r>
            <a:endParaRPr lang="en-US" sz="1100" dirty="0"/>
          </a:p>
        </p:txBody>
      </p:sp>
    </p:spTree>
    <p:extLst>
      <p:ext uri="{BB962C8B-B14F-4D97-AF65-F5344CB8AC3E}">
        <p14:creationId xmlns:p14="http://schemas.microsoft.com/office/powerpoint/2010/main" val="35602369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8C6B4-18FD-EB45-8E5E-D91FC583E982}"/>
              </a:ext>
            </a:extLst>
          </p:cNvPr>
          <p:cNvSpPr>
            <a:spLocks noGrp="1"/>
          </p:cNvSpPr>
          <p:nvPr>
            <p:ph type="title"/>
          </p:nvPr>
        </p:nvSpPr>
        <p:spPr/>
        <p:txBody>
          <a:bodyPr>
            <a:noAutofit/>
          </a:bodyPr>
          <a:lstStyle/>
          <a:p>
            <a:r>
              <a:rPr lang="en-US" sz="3200" dirty="0"/>
              <a:t>MapReduce Processing Flow in More Detail</a:t>
            </a:r>
          </a:p>
        </p:txBody>
      </p:sp>
      <p:sp>
        <p:nvSpPr>
          <p:cNvPr id="3" name="Footer Placeholder 2">
            <a:extLst>
              <a:ext uri="{FF2B5EF4-FFF2-40B4-BE49-F238E27FC236}">
                <a16:creationId xmlns:a16="http://schemas.microsoft.com/office/drawing/2014/main" id="{C1728C71-0E9E-4448-A8E8-9992D00954AB}"/>
              </a:ext>
            </a:extLst>
          </p:cNvPr>
          <p:cNvSpPr>
            <a:spLocks noGrp="1"/>
          </p:cNvSpPr>
          <p:nvPr>
            <p:ph type="ftr" sz="quarter" idx="11"/>
          </p:nvPr>
        </p:nvSpPr>
        <p:spPr/>
        <p:txBody>
          <a:bodyPr/>
          <a:lstStyle/>
          <a:p>
            <a:r>
              <a:rPr lang="sk-SK"/>
              <a:t>CSP554</a:t>
            </a:r>
            <a:r>
              <a:rPr lang="en-US"/>
              <a:t> Module 03b</a:t>
            </a:r>
            <a:endParaRPr lang="en-US" dirty="0"/>
          </a:p>
        </p:txBody>
      </p:sp>
      <p:sp>
        <p:nvSpPr>
          <p:cNvPr id="4" name="Slide Number Placeholder 3">
            <a:extLst>
              <a:ext uri="{FF2B5EF4-FFF2-40B4-BE49-F238E27FC236}">
                <a16:creationId xmlns:a16="http://schemas.microsoft.com/office/drawing/2014/main" id="{B64AA349-00FA-074E-B58B-5B62C33DF209}"/>
              </a:ext>
            </a:extLst>
          </p:cNvPr>
          <p:cNvSpPr>
            <a:spLocks noGrp="1"/>
          </p:cNvSpPr>
          <p:nvPr>
            <p:ph type="sldNum" sz="quarter" idx="12"/>
          </p:nvPr>
        </p:nvSpPr>
        <p:spPr/>
        <p:txBody>
          <a:bodyPr/>
          <a:lstStyle/>
          <a:p>
            <a:fld id="{9AA7C465-8597-4488-B68C-958448427716}" type="slidenum">
              <a:rPr lang="en-US" smtClean="0"/>
              <a:t>102</a:t>
            </a:fld>
            <a:endParaRPr lang="en-US" dirty="0"/>
          </a:p>
        </p:txBody>
      </p:sp>
      <p:pic>
        <p:nvPicPr>
          <p:cNvPr id="5" name="Picture 4">
            <a:extLst>
              <a:ext uri="{FF2B5EF4-FFF2-40B4-BE49-F238E27FC236}">
                <a16:creationId xmlns:a16="http://schemas.microsoft.com/office/drawing/2014/main" id="{8B9537F7-4EE6-CA4B-BE06-23BCE63AD400}"/>
              </a:ext>
            </a:extLst>
          </p:cNvPr>
          <p:cNvPicPr>
            <a:picLocks noChangeAspect="1"/>
          </p:cNvPicPr>
          <p:nvPr/>
        </p:nvPicPr>
        <p:blipFill>
          <a:blip r:embed="rId2"/>
          <a:stretch>
            <a:fillRect/>
          </a:stretch>
        </p:blipFill>
        <p:spPr>
          <a:xfrm>
            <a:off x="214410" y="3108060"/>
            <a:ext cx="8715180" cy="1541752"/>
          </a:xfrm>
          <a:prstGeom prst="rect">
            <a:avLst/>
          </a:prstGeom>
        </p:spPr>
      </p:pic>
      <p:sp>
        <p:nvSpPr>
          <p:cNvPr id="17" name="Rectangular Callout 16">
            <a:extLst>
              <a:ext uri="{FF2B5EF4-FFF2-40B4-BE49-F238E27FC236}">
                <a16:creationId xmlns:a16="http://schemas.microsoft.com/office/drawing/2014/main" id="{85DB1081-B9D5-864D-9C02-48131DE046AB}"/>
              </a:ext>
            </a:extLst>
          </p:cNvPr>
          <p:cNvSpPr/>
          <p:nvPr/>
        </p:nvSpPr>
        <p:spPr>
          <a:xfrm>
            <a:off x="457199" y="1970947"/>
            <a:ext cx="8229600" cy="663879"/>
          </a:xfrm>
          <a:prstGeom prst="wedgeRectCallout">
            <a:avLst>
              <a:gd name="adj1" fmla="val -12992"/>
              <a:gd name="adj2" fmla="val 122156"/>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400" dirty="0"/>
              <a:t>It executes once for each input record (from </a:t>
            </a:r>
            <a:r>
              <a:rPr lang="en-US" sz="1400" dirty="0" err="1"/>
              <a:t>RecordReader</a:t>
            </a:r>
            <a:r>
              <a:rPr lang="en-US" sz="1400" dirty="0"/>
              <a:t>) and generates one or more new key-value pairs. The output of each Mapper is first buffered into local memory and then, as needed, is written to the local disk</a:t>
            </a:r>
            <a:endParaRPr lang="en-US" sz="1100" dirty="0"/>
          </a:p>
        </p:txBody>
      </p:sp>
      <p:sp>
        <p:nvSpPr>
          <p:cNvPr id="52" name="Rectangular Callout 51">
            <a:extLst>
              <a:ext uri="{FF2B5EF4-FFF2-40B4-BE49-F238E27FC236}">
                <a16:creationId xmlns:a16="http://schemas.microsoft.com/office/drawing/2014/main" id="{92191CBE-6DF7-DB44-972A-ECAEC093FC9B}"/>
              </a:ext>
            </a:extLst>
          </p:cNvPr>
          <p:cNvSpPr/>
          <p:nvPr/>
        </p:nvSpPr>
        <p:spPr>
          <a:xfrm>
            <a:off x="2855930" y="5370362"/>
            <a:ext cx="6073660" cy="663879"/>
          </a:xfrm>
          <a:prstGeom prst="wedgeRectCallout">
            <a:avLst>
              <a:gd name="adj1" fmla="val -24614"/>
              <a:gd name="adj2" fmla="val -153317"/>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400" dirty="0"/>
              <a:t>The Combiner performs local aggregation on the mappers’ output, which helps to minimize the data transfer between mapper and </a:t>
            </a:r>
            <a:r>
              <a:rPr lang="en-US" sz="1400" b="1" dirty="0"/>
              <a:t>reducer</a:t>
            </a:r>
            <a:endParaRPr lang="en-US" sz="1000" dirty="0"/>
          </a:p>
        </p:txBody>
      </p:sp>
    </p:spTree>
    <p:extLst>
      <p:ext uri="{BB962C8B-B14F-4D97-AF65-F5344CB8AC3E}">
        <p14:creationId xmlns:p14="http://schemas.microsoft.com/office/powerpoint/2010/main" val="21378858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8C6B4-18FD-EB45-8E5E-D91FC583E982}"/>
              </a:ext>
            </a:extLst>
          </p:cNvPr>
          <p:cNvSpPr>
            <a:spLocks noGrp="1"/>
          </p:cNvSpPr>
          <p:nvPr>
            <p:ph type="title"/>
          </p:nvPr>
        </p:nvSpPr>
        <p:spPr/>
        <p:txBody>
          <a:bodyPr>
            <a:noAutofit/>
          </a:bodyPr>
          <a:lstStyle/>
          <a:p>
            <a:r>
              <a:rPr lang="en-US" sz="3200" dirty="0"/>
              <a:t>MapReduce Processing Flow in More Detail</a:t>
            </a:r>
          </a:p>
        </p:txBody>
      </p:sp>
      <p:sp>
        <p:nvSpPr>
          <p:cNvPr id="3" name="Footer Placeholder 2">
            <a:extLst>
              <a:ext uri="{FF2B5EF4-FFF2-40B4-BE49-F238E27FC236}">
                <a16:creationId xmlns:a16="http://schemas.microsoft.com/office/drawing/2014/main" id="{C1728C71-0E9E-4448-A8E8-9992D00954AB}"/>
              </a:ext>
            </a:extLst>
          </p:cNvPr>
          <p:cNvSpPr>
            <a:spLocks noGrp="1"/>
          </p:cNvSpPr>
          <p:nvPr>
            <p:ph type="ftr" sz="quarter" idx="11"/>
          </p:nvPr>
        </p:nvSpPr>
        <p:spPr/>
        <p:txBody>
          <a:bodyPr/>
          <a:lstStyle/>
          <a:p>
            <a:r>
              <a:rPr lang="sk-SK"/>
              <a:t>CSP554</a:t>
            </a:r>
            <a:r>
              <a:rPr lang="en-US"/>
              <a:t> Module 03b</a:t>
            </a:r>
            <a:endParaRPr lang="en-US" dirty="0"/>
          </a:p>
        </p:txBody>
      </p:sp>
      <p:sp>
        <p:nvSpPr>
          <p:cNvPr id="4" name="Slide Number Placeholder 3">
            <a:extLst>
              <a:ext uri="{FF2B5EF4-FFF2-40B4-BE49-F238E27FC236}">
                <a16:creationId xmlns:a16="http://schemas.microsoft.com/office/drawing/2014/main" id="{B64AA349-00FA-074E-B58B-5B62C33DF209}"/>
              </a:ext>
            </a:extLst>
          </p:cNvPr>
          <p:cNvSpPr>
            <a:spLocks noGrp="1"/>
          </p:cNvSpPr>
          <p:nvPr>
            <p:ph type="sldNum" sz="quarter" idx="12"/>
          </p:nvPr>
        </p:nvSpPr>
        <p:spPr/>
        <p:txBody>
          <a:bodyPr/>
          <a:lstStyle/>
          <a:p>
            <a:fld id="{9AA7C465-8597-4488-B68C-958448427716}" type="slidenum">
              <a:rPr lang="en-US" smtClean="0"/>
              <a:t>103</a:t>
            </a:fld>
            <a:endParaRPr lang="en-US" dirty="0"/>
          </a:p>
        </p:txBody>
      </p:sp>
      <p:pic>
        <p:nvPicPr>
          <p:cNvPr id="5" name="Picture 4">
            <a:extLst>
              <a:ext uri="{FF2B5EF4-FFF2-40B4-BE49-F238E27FC236}">
                <a16:creationId xmlns:a16="http://schemas.microsoft.com/office/drawing/2014/main" id="{8B9537F7-4EE6-CA4B-BE06-23BCE63AD400}"/>
              </a:ext>
            </a:extLst>
          </p:cNvPr>
          <p:cNvPicPr>
            <a:picLocks noChangeAspect="1"/>
          </p:cNvPicPr>
          <p:nvPr/>
        </p:nvPicPr>
        <p:blipFill>
          <a:blip r:embed="rId2"/>
          <a:stretch>
            <a:fillRect/>
          </a:stretch>
        </p:blipFill>
        <p:spPr>
          <a:xfrm>
            <a:off x="214410" y="3108060"/>
            <a:ext cx="8715180" cy="1541752"/>
          </a:xfrm>
          <a:prstGeom prst="rect">
            <a:avLst/>
          </a:prstGeom>
        </p:spPr>
      </p:pic>
      <p:sp>
        <p:nvSpPr>
          <p:cNvPr id="17" name="Rectangular Callout 16">
            <a:extLst>
              <a:ext uri="{FF2B5EF4-FFF2-40B4-BE49-F238E27FC236}">
                <a16:creationId xmlns:a16="http://schemas.microsoft.com/office/drawing/2014/main" id="{85DB1081-B9D5-864D-9C02-48131DE046AB}"/>
              </a:ext>
            </a:extLst>
          </p:cNvPr>
          <p:cNvSpPr/>
          <p:nvPr/>
        </p:nvSpPr>
        <p:spPr>
          <a:xfrm>
            <a:off x="457199" y="1970947"/>
            <a:ext cx="8229600" cy="663879"/>
          </a:xfrm>
          <a:prstGeom prst="wedgeRectCallout">
            <a:avLst>
              <a:gd name="adj1" fmla="val 9078"/>
              <a:gd name="adj2" fmla="val 120270"/>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400" dirty="0"/>
              <a:t>Each combiner output is partitioned, key-value pairs with the same key goes into the same partition, then each partition is sent to a reducer. If there is more than one reducer the partitioner applies an algorithm to chose to which reducer a partition is sent.</a:t>
            </a:r>
            <a:endParaRPr lang="en-US" sz="1100" dirty="0"/>
          </a:p>
        </p:txBody>
      </p:sp>
      <p:sp>
        <p:nvSpPr>
          <p:cNvPr id="52" name="Rectangular Callout 51">
            <a:extLst>
              <a:ext uri="{FF2B5EF4-FFF2-40B4-BE49-F238E27FC236}">
                <a16:creationId xmlns:a16="http://schemas.microsoft.com/office/drawing/2014/main" id="{92191CBE-6DF7-DB44-972A-ECAEC093FC9B}"/>
              </a:ext>
            </a:extLst>
          </p:cNvPr>
          <p:cNvSpPr/>
          <p:nvPr/>
        </p:nvSpPr>
        <p:spPr>
          <a:xfrm>
            <a:off x="739037" y="5370362"/>
            <a:ext cx="8190554" cy="754865"/>
          </a:xfrm>
          <a:prstGeom prst="wedgeRectCallout">
            <a:avLst>
              <a:gd name="adj1" fmla="val 18097"/>
              <a:gd name="adj2" fmla="val -156046"/>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400" dirty="0"/>
              <a:t>Shuffling is the physical movement of data partitions over the network to the reducer selected by partitioners. Once all the mappers are finished and their output is shuffled on the reducer nodes, then this intermediate output is merged and sorted by key, which is then provided as input to reducer</a:t>
            </a:r>
            <a:endParaRPr lang="en-US" sz="800" dirty="0"/>
          </a:p>
        </p:txBody>
      </p:sp>
    </p:spTree>
    <p:extLst>
      <p:ext uri="{BB962C8B-B14F-4D97-AF65-F5344CB8AC3E}">
        <p14:creationId xmlns:p14="http://schemas.microsoft.com/office/powerpoint/2010/main" val="7326933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8C6B4-18FD-EB45-8E5E-D91FC583E982}"/>
              </a:ext>
            </a:extLst>
          </p:cNvPr>
          <p:cNvSpPr>
            <a:spLocks noGrp="1"/>
          </p:cNvSpPr>
          <p:nvPr>
            <p:ph type="title"/>
          </p:nvPr>
        </p:nvSpPr>
        <p:spPr/>
        <p:txBody>
          <a:bodyPr>
            <a:noAutofit/>
          </a:bodyPr>
          <a:lstStyle/>
          <a:p>
            <a:r>
              <a:rPr lang="en-US" sz="3200" dirty="0"/>
              <a:t>MapReduce Processing Flow in More Detail</a:t>
            </a:r>
          </a:p>
        </p:txBody>
      </p:sp>
      <p:sp>
        <p:nvSpPr>
          <p:cNvPr id="3" name="Footer Placeholder 2">
            <a:extLst>
              <a:ext uri="{FF2B5EF4-FFF2-40B4-BE49-F238E27FC236}">
                <a16:creationId xmlns:a16="http://schemas.microsoft.com/office/drawing/2014/main" id="{C1728C71-0E9E-4448-A8E8-9992D00954AB}"/>
              </a:ext>
            </a:extLst>
          </p:cNvPr>
          <p:cNvSpPr>
            <a:spLocks noGrp="1"/>
          </p:cNvSpPr>
          <p:nvPr>
            <p:ph type="ftr" sz="quarter" idx="11"/>
          </p:nvPr>
        </p:nvSpPr>
        <p:spPr/>
        <p:txBody>
          <a:bodyPr/>
          <a:lstStyle/>
          <a:p>
            <a:r>
              <a:rPr lang="sk-SK"/>
              <a:t>CSP554</a:t>
            </a:r>
            <a:r>
              <a:rPr lang="en-US"/>
              <a:t> Module 03b</a:t>
            </a:r>
            <a:endParaRPr lang="en-US" dirty="0"/>
          </a:p>
        </p:txBody>
      </p:sp>
      <p:sp>
        <p:nvSpPr>
          <p:cNvPr id="4" name="Slide Number Placeholder 3">
            <a:extLst>
              <a:ext uri="{FF2B5EF4-FFF2-40B4-BE49-F238E27FC236}">
                <a16:creationId xmlns:a16="http://schemas.microsoft.com/office/drawing/2014/main" id="{B64AA349-00FA-074E-B58B-5B62C33DF209}"/>
              </a:ext>
            </a:extLst>
          </p:cNvPr>
          <p:cNvSpPr>
            <a:spLocks noGrp="1"/>
          </p:cNvSpPr>
          <p:nvPr>
            <p:ph type="sldNum" sz="quarter" idx="12"/>
          </p:nvPr>
        </p:nvSpPr>
        <p:spPr/>
        <p:txBody>
          <a:bodyPr/>
          <a:lstStyle/>
          <a:p>
            <a:fld id="{9AA7C465-8597-4488-B68C-958448427716}" type="slidenum">
              <a:rPr lang="en-US" smtClean="0"/>
              <a:t>104</a:t>
            </a:fld>
            <a:endParaRPr lang="en-US" dirty="0"/>
          </a:p>
        </p:txBody>
      </p:sp>
      <p:pic>
        <p:nvPicPr>
          <p:cNvPr id="5" name="Picture 4">
            <a:extLst>
              <a:ext uri="{FF2B5EF4-FFF2-40B4-BE49-F238E27FC236}">
                <a16:creationId xmlns:a16="http://schemas.microsoft.com/office/drawing/2014/main" id="{8B9537F7-4EE6-CA4B-BE06-23BCE63AD400}"/>
              </a:ext>
            </a:extLst>
          </p:cNvPr>
          <p:cNvPicPr>
            <a:picLocks noChangeAspect="1"/>
          </p:cNvPicPr>
          <p:nvPr/>
        </p:nvPicPr>
        <p:blipFill>
          <a:blip r:embed="rId2"/>
          <a:stretch>
            <a:fillRect/>
          </a:stretch>
        </p:blipFill>
        <p:spPr>
          <a:xfrm>
            <a:off x="214410" y="3108060"/>
            <a:ext cx="8715180" cy="1541752"/>
          </a:xfrm>
          <a:prstGeom prst="rect">
            <a:avLst/>
          </a:prstGeom>
        </p:spPr>
      </p:pic>
      <p:sp>
        <p:nvSpPr>
          <p:cNvPr id="17" name="Rectangular Callout 16">
            <a:extLst>
              <a:ext uri="{FF2B5EF4-FFF2-40B4-BE49-F238E27FC236}">
                <a16:creationId xmlns:a16="http://schemas.microsoft.com/office/drawing/2014/main" id="{85DB1081-B9D5-864D-9C02-48131DE046AB}"/>
              </a:ext>
            </a:extLst>
          </p:cNvPr>
          <p:cNvSpPr/>
          <p:nvPr/>
        </p:nvSpPr>
        <p:spPr>
          <a:xfrm>
            <a:off x="457199" y="1970947"/>
            <a:ext cx="8229600" cy="663879"/>
          </a:xfrm>
          <a:prstGeom prst="wedgeRectCallout">
            <a:avLst>
              <a:gd name="adj1" fmla="val 31605"/>
              <a:gd name="adj2" fmla="val 154232"/>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400" dirty="0"/>
              <a:t>It takes the set of intermediate key-value pairs produced by the mappers as the input and then runs a function on each of them to generate the output</a:t>
            </a:r>
            <a:endParaRPr lang="en-US" sz="1000" dirty="0"/>
          </a:p>
        </p:txBody>
      </p:sp>
      <p:sp>
        <p:nvSpPr>
          <p:cNvPr id="52" name="Rectangular Callout 51">
            <a:extLst>
              <a:ext uri="{FF2B5EF4-FFF2-40B4-BE49-F238E27FC236}">
                <a16:creationId xmlns:a16="http://schemas.microsoft.com/office/drawing/2014/main" id="{92191CBE-6DF7-DB44-972A-ECAEC093FC9B}"/>
              </a:ext>
            </a:extLst>
          </p:cNvPr>
          <p:cNvSpPr/>
          <p:nvPr/>
        </p:nvSpPr>
        <p:spPr>
          <a:xfrm>
            <a:off x="457199" y="5370362"/>
            <a:ext cx="8472392" cy="754865"/>
          </a:xfrm>
          <a:prstGeom prst="wedgeRectCallout">
            <a:avLst>
              <a:gd name="adj1" fmla="val 40119"/>
              <a:gd name="adj2" fmla="val -161024"/>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400" dirty="0"/>
              <a:t>The way output key-value pairs are written in output files by is determined by the </a:t>
            </a:r>
            <a:r>
              <a:rPr lang="en-US" sz="1400" dirty="0" err="1"/>
              <a:t>OutputFormat</a:t>
            </a:r>
            <a:endParaRPr lang="en-US" sz="600" dirty="0"/>
          </a:p>
        </p:txBody>
      </p:sp>
    </p:spTree>
    <p:extLst>
      <p:ext uri="{BB962C8B-B14F-4D97-AF65-F5344CB8AC3E}">
        <p14:creationId xmlns:p14="http://schemas.microsoft.com/office/powerpoint/2010/main" val="2196641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Big Data</a:t>
            </a:r>
          </a:p>
        </p:txBody>
      </p:sp>
      <p:sp>
        <p:nvSpPr>
          <p:cNvPr id="3" name="Content Placeholder 2"/>
          <p:cNvSpPr>
            <a:spLocks noGrp="1"/>
          </p:cNvSpPr>
          <p:nvPr>
            <p:ph idx="1"/>
          </p:nvPr>
        </p:nvSpPr>
        <p:spPr/>
        <p:txBody>
          <a:bodyPr>
            <a:normAutofit fontScale="92500" lnSpcReduction="20000"/>
          </a:bodyPr>
          <a:lstStyle/>
          <a:p>
            <a:r>
              <a:rPr lang="en-US" dirty="0"/>
              <a:t>The only feasible approach to tackling large data problems today is to divide and conquer, a fundamental concept in computer science </a:t>
            </a:r>
          </a:p>
          <a:p>
            <a:r>
              <a:rPr lang="en-US" dirty="0"/>
              <a:t>The basic idea is to partition a large problem into smaller sub-problems. </a:t>
            </a:r>
          </a:p>
          <a:p>
            <a:r>
              <a:rPr lang="en-US" dirty="0"/>
              <a:t>To the extent that the sub-problems are independent, they can be tackled in parallel by different workers</a:t>
            </a:r>
          </a:p>
          <a:p>
            <a:pPr lvl="1"/>
            <a:r>
              <a:rPr lang="en-US" dirty="0"/>
              <a:t>Threads in a processor core, cores in a multi-core processor</a:t>
            </a:r>
          </a:p>
          <a:p>
            <a:pPr lvl="1"/>
            <a:r>
              <a:rPr lang="en-US" dirty="0"/>
              <a:t>Multiple processors in a machine, or many machines in a cluster</a:t>
            </a:r>
          </a:p>
          <a:p>
            <a:r>
              <a:rPr lang="en-US" dirty="0"/>
              <a:t>Intermediate results from each individual worker are then combined to yield the final output</a:t>
            </a:r>
          </a:p>
          <a:p>
            <a:r>
              <a:rPr lang="en-US" dirty="0"/>
              <a:t>The general principles behind divide-and-conquer algorithms are broadly applicable to a wide range of problems in many different application domains</a:t>
            </a:r>
          </a:p>
          <a:p>
            <a:r>
              <a:rPr lang="en-US" dirty="0"/>
              <a:t>However, the details of algorithm implementation are varied and complex</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11</a:t>
            </a:fld>
            <a:endParaRPr lang="en-US" dirty="0"/>
          </a:p>
        </p:txBody>
      </p:sp>
    </p:spTree>
    <p:extLst>
      <p:ext uri="{BB962C8B-B14F-4D97-AF65-F5344CB8AC3E}">
        <p14:creationId xmlns:p14="http://schemas.microsoft.com/office/powerpoint/2010/main" val="3964388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Processing Big Data</a:t>
            </a:r>
            <a:br>
              <a:rPr lang="en-US" dirty="0"/>
            </a:br>
            <a:r>
              <a:rPr lang="en-US" sz="3100" dirty="0"/>
              <a:t>Challenges</a:t>
            </a:r>
          </a:p>
        </p:txBody>
      </p:sp>
      <p:sp>
        <p:nvSpPr>
          <p:cNvPr id="3" name="Content Placeholder 2"/>
          <p:cNvSpPr>
            <a:spLocks noGrp="1"/>
          </p:cNvSpPr>
          <p:nvPr>
            <p:ph idx="1"/>
          </p:nvPr>
        </p:nvSpPr>
        <p:spPr/>
        <p:txBody>
          <a:bodyPr>
            <a:normAutofit fontScale="92500" lnSpcReduction="10000"/>
          </a:bodyPr>
          <a:lstStyle/>
          <a:p>
            <a:r>
              <a:rPr lang="en-US" dirty="0"/>
              <a:t>How do we break up a large problem into smaller tasks? </a:t>
            </a:r>
          </a:p>
          <a:p>
            <a:pPr lvl="1"/>
            <a:r>
              <a:rPr lang="en-US" dirty="0"/>
              <a:t>More specifically, how do we decompose the problem so that the smaller tasks can be executed in parallel?</a:t>
            </a:r>
          </a:p>
          <a:p>
            <a:r>
              <a:rPr lang="en-US" dirty="0"/>
              <a:t>How do we assign tasks to workers distributed across a potentially large number of machines?</a:t>
            </a:r>
          </a:p>
          <a:p>
            <a:pPr lvl="1"/>
            <a:r>
              <a:rPr lang="en-US" dirty="0"/>
              <a:t>While keeping in mind that some workers are better suited to running some tasks than others, e.g., due to available resources, locality constraints, </a:t>
            </a:r>
            <a:r>
              <a:rPr lang="en-US" dirty="0" err="1"/>
              <a:t>etc</a:t>
            </a:r>
            <a:endParaRPr lang="en-US" dirty="0"/>
          </a:p>
          <a:p>
            <a:r>
              <a:rPr lang="en-US" dirty="0"/>
              <a:t>How do we ensure that the workers get the data they need?</a:t>
            </a:r>
          </a:p>
          <a:p>
            <a:r>
              <a:rPr lang="en-US" dirty="0"/>
              <a:t>How do we coordinate synchronization among the different workers?</a:t>
            </a:r>
          </a:p>
          <a:p>
            <a:r>
              <a:rPr lang="en-US" dirty="0"/>
              <a:t>How do we share partial results from one worker that is needed by another?</a:t>
            </a:r>
          </a:p>
          <a:p>
            <a:r>
              <a:rPr lang="en-US" dirty="0"/>
              <a:t>How do we accomplish all of the above in the face of software errors and hardware faults?</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12</a:t>
            </a:fld>
            <a:endParaRPr lang="en-US" dirty="0"/>
          </a:p>
        </p:txBody>
      </p:sp>
    </p:spTree>
    <p:extLst>
      <p:ext uri="{BB962C8B-B14F-4D97-AF65-F5344CB8AC3E}">
        <p14:creationId xmlns:p14="http://schemas.microsoft.com/office/powerpoint/2010/main" val="2616911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a:t>
            </a:r>
            <a:br>
              <a:rPr lang="en-US" dirty="0"/>
            </a:br>
            <a:r>
              <a:rPr lang="en-US" sz="3100" dirty="0"/>
              <a:t>An Execution Framework for Big Data Processing</a:t>
            </a:r>
          </a:p>
        </p:txBody>
      </p:sp>
      <p:sp>
        <p:nvSpPr>
          <p:cNvPr id="3" name="Content Placeholder 2"/>
          <p:cNvSpPr>
            <a:spLocks noGrp="1"/>
          </p:cNvSpPr>
          <p:nvPr>
            <p:ph idx="1"/>
          </p:nvPr>
        </p:nvSpPr>
        <p:spPr/>
        <p:txBody>
          <a:bodyPr>
            <a:normAutofit fontScale="92500" lnSpcReduction="10000"/>
          </a:bodyPr>
          <a:lstStyle/>
          <a:p>
            <a:r>
              <a:rPr lang="en-US" dirty="0"/>
              <a:t>A programming model for expressing distributed computations on massive amounts of data and an execution framework for large-scale data processing on clusters of commodity servers</a:t>
            </a:r>
          </a:p>
          <a:p>
            <a:r>
              <a:rPr lang="en-US" dirty="0"/>
              <a:t>Originally developed by Google and built on well-known principles in parallel and distributed processing </a:t>
            </a:r>
          </a:p>
          <a:p>
            <a:r>
              <a:rPr lang="en-US" dirty="0"/>
              <a:t>Has since enjoyed widespread adoption via an open-source implementation in Hadoop</a:t>
            </a:r>
          </a:p>
          <a:p>
            <a:r>
              <a:rPr lang="en-US" dirty="0"/>
              <a:t>Addresses the challenges of distributed programming by providing an abstraction that isolates the developer from system-level details (e.g., locking of data structures, data starvation issues in the processing pipeline, etc.)</a:t>
            </a:r>
          </a:p>
          <a:p>
            <a:r>
              <a:rPr lang="en-US" dirty="0"/>
              <a:t>The programming model specifies simple and well-defined  interfaces between a small number of components, and therefore is easy for the programmer to reason about.</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13</a:t>
            </a:fld>
            <a:endParaRPr lang="en-US" dirty="0"/>
          </a:p>
        </p:txBody>
      </p:sp>
    </p:spTree>
    <p:extLst>
      <p:ext uri="{BB962C8B-B14F-4D97-AF65-F5344CB8AC3E}">
        <p14:creationId xmlns:p14="http://schemas.microsoft.com/office/powerpoint/2010/main" val="156533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p:cNvSpPr/>
          <p:nvPr/>
        </p:nvSpPr>
        <p:spPr>
          <a:xfrm>
            <a:off x="152400" y="2590800"/>
            <a:ext cx="88392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   MapReduce Concepts</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14</a:t>
            </a:fld>
            <a:endParaRPr lang="en-US" dirty="0"/>
          </a:p>
        </p:txBody>
      </p:sp>
      <p:grpSp>
        <p:nvGrpSpPr>
          <p:cNvPr id="7" name="Group 6"/>
          <p:cNvGrpSpPr/>
          <p:nvPr/>
        </p:nvGrpSpPr>
        <p:grpSpPr>
          <a:xfrm>
            <a:off x="228600" y="1981200"/>
            <a:ext cx="8383429" cy="3180345"/>
            <a:chOff x="-4894" y="2016353"/>
            <a:chExt cx="8921814" cy="3796304"/>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2335440"/>
              <a:ext cx="1828800" cy="1828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438399"/>
              <a:ext cx="2438400" cy="162288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016353"/>
              <a:ext cx="1847850" cy="24669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4894" y="4571999"/>
              <a:ext cx="2198039" cy="923330"/>
            </a:xfrm>
            <a:prstGeom prst="rect">
              <a:avLst/>
            </a:prstGeom>
            <a:noFill/>
          </p:spPr>
          <p:txBody>
            <a:bodyPr wrap="none" rtlCol="0">
              <a:spAutoFit/>
            </a:bodyPr>
            <a:lstStyle/>
            <a:p>
              <a:pPr algn="ctr"/>
              <a:r>
                <a:rPr lang="en-US" dirty="0"/>
                <a:t>Start with a large</a:t>
              </a:r>
            </a:p>
            <a:p>
              <a:pPr algn="ctr"/>
              <a:r>
                <a:rPr lang="en-US" dirty="0"/>
                <a:t>volume of data</a:t>
              </a:r>
            </a:p>
            <a:p>
              <a:pPr algn="ctr"/>
              <a:r>
                <a:rPr lang="en-US" dirty="0"/>
                <a:t>in one arrangement</a:t>
              </a:r>
            </a:p>
          </p:txBody>
        </p:sp>
        <p:sp>
          <p:nvSpPr>
            <p:cNvPr id="9" name="TextBox 8"/>
            <p:cNvSpPr txBox="1"/>
            <p:nvPr/>
          </p:nvSpPr>
          <p:spPr>
            <a:xfrm>
              <a:off x="2217303" y="4710499"/>
              <a:ext cx="2489321" cy="771510"/>
            </a:xfrm>
            <a:prstGeom prst="rect">
              <a:avLst/>
            </a:prstGeom>
            <a:noFill/>
          </p:spPr>
          <p:txBody>
            <a:bodyPr wrap="none" rtlCol="0">
              <a:spAutoFit/>
            </a:bodyPr>
            <a:lstStyle/>
            <a:p>
              <a:pPr algn="ctr"/>
              <a:r>
                <a:rPr lang="en-US" dirty="0"/>
                <a:t>Break the data down</a:t>
              </a:r>
            </a:p>
            <a:p>
              <a:pPr algn="ctr"/>
              <a:r>
                <a:rPr lang="en-US" dirty="0"/>
                <a:t>into its smallest parts</a:t>
              </a:r>
            </a:p>
          </p:txBody>
        </p:sp>
        <p:sp>
          <p:nvSpPr>
            <p:cNvPr id="10" name="TextBox 9"/>
            <p:cNvSpPr txBox="1"/>
            <p:nvPr/>
          </p:nvSpPr>
          <p:spPr>
            <a:xfrm>
              <a:off x="6741495" y="4710499"/>
              <a:ext cx="2175425" cy="1102158"/>
            </a:xfrm>
            <a:prstGeom prst="rect">
              <a:avLst/>
            </a:prstGeom>
            <a:noFill/>
          </p:spPr>
          <p:txBody>
            <a:bodyPr wrap="none" rtlCol="0">
              <a:spAutoFit/>
            </a:bodyPr>
            <a:lstStyle/>
            <a:p>
              <a:pPr algn="ctr"/>
              <a:r>
                <a:rPr lang="en-US" dirty="0"/>
                <a:t>And group them </a:t>
              </a:r>
            </a:p>
            <a:p>
              <a:pPr algn="ctr"/>
              <a:r>
                <a:rPr lang="en-US" dirty="0"/>
                <a:t>into a new and</a:t>
              </a:r>
            </a:p>
            <a:p>
              <a:pPr algn="ctr"/>
              <a:r>
                <a:rPr lang="en-US" dirty="0"/>
                <a:t>informative whole</a:t>
              </a:r>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8526" y="2580825"/>
              <a:ext cx="1670874" cy="13380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2" name="TextBox 11"/>
            <p:cNvSpPr txBox="1"/>
            <p:nvPr/>
          </p:nvSpPr>
          <p:spPr>
            <a:xfrm>
              <a:off x="4853723" y="4710499"/>
              <a:ext cx="1752350" cy="1102158"/>
            </a:xfrm>
            <a:prstGeom prst="rect">
              <a:avLst/>
            </a:prstGeom>
            <a:noFill/>
          </p:spPr>
          <p:txBody>
            <a:bodyPr wrap="none" rtlCol="0">
              <a:spAutoFit/>
            </a:bodyPr>
            <a:lstStyle/>
            <a:p>
              <a:pPr algn="ctr"/>
              <a:r>
                <a:rPr lang="en-US" dirty="0"/>
                <a:t>Process those</a:t>
              </a:r>
            </a:p>
            <a:p>
              <a:pPr algn="ctr"/>
              <a:r>
                <a:rPr lang="en-US" dirty="0"/>
                <a:t>small parts in</a:t>
              </a:r>
            </a:p>
            <a:p>
              <a:pPr algn="ctr"/>
              <a:r>
                <a:rPr lang="en-US" dirty="0"/>
                <a:t>parallel</a:t>
              </a:r>
            </a:p>
          </p:txBody>
        </p:sp>
      </p:grpSp>
    </p:spTree>
    <p:extLst>
      <p:ext uri="{BB962C8B-B14F-4D97-AF65-F5344CB8AC3E}">
        <p14:creationId xmlns:p14="http://schemas.microsoft.com/office/powerpoint/2010/main" val="3920451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Concepts</a:t>
            </a:r>
          </a:p>
        </p:txBody>
      </p:sp>
      <p:sp>
        <p:nvSpPr>
          <p:cNvPr id="3" name="Content Placeholder 2"/>
          <p:cNvSpPr>
            <a:spLocks noGrp="1"/>
          </p:cNvSpPr>
          <p:nvPr>
            <p:ph idx="1"/>
          </p:nvPr>
        </p:nvSpPr>
        <p:spPr/>
        <p:txBody>
          <a:bodyPr/>
          <a:lstStyle/>
          <a:p>
            <a:r>
              <a:rPr lang="en-US" dirty="0"/>
              <a:t>MapReduce  can refer to three distinct but related ideas</a:t>
            </a:r>
          </a:p>
          <a:p>
            <a:r>
              <a:rPr lang="en-US" dirty="0"/>
              <a:t>First, MapReduce is a programming model, which is the sense discussed above</a:t>
            </a:r>
          </a:p>
          <a:p>
            <a:r>
              <a:rPr lang="en-US" dirty="0"/>
              <a:t>Second, MapReduce can refer to the execution framework (i.e., the “runtime”) that coordinates the execution of programs written in this particular style</a:t>
            </a:r>
          </a:p>
          <a:p>
            <a:r>
              <a:rPr lang="en-US" dirty="0"/>
              <a:t>Finally, MapReduce can refer to the software implementation of the programming model and the execution framework </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15</a:t>
            </a:fld>
            <a:endParaRPr lang="en-US" dirty="0"/>
          </a:p>
        </p:txBody>
      </p:sp>
    </p:spTree>
    <p:extLst>
      <p:ext uri="{BB962C8B-B14F-4D97-AF65-F5344CB8AC3E}">
        <p14:creationId xmlns:p14="http://schemas.microsoft.com/office/powerpoint/2010/main" val="2921912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Concepts</a:t>
            </a:r>
          </a:p>
        </p:txBody>
      </p:sp>
      <p:sp>
        <p:nvSpPr>
          <p:cNvPr id="3" name="Content Placeholder 2"/>
          <p:cNvSpPr>
            <a:spLocks noGrp="1"/>
          </p:cNvSpPr>
          <p:nvPr>
            <p:ph idx="1"/>
          </p:nvPr>
        </p:nvSpPr>
        <p:spPr/>
        <p:txBody>
          <a:bodyPr>
            <a:normAutofit fontScale="85000" lnSpcReduction="20000"/>
          </a:bodyPr>
          <a:lstStyle/>
          <a:p>
            <a:r>
              <a:rPr lang="en-US" sz="2600" dirty="0"/>
              <a:t>Large-data processing by definition requires bringing data and code together for computation to occur—no small feat for datasets that are terabytes and perhaps petabytes in size</a:t>
            </a:r>
          </a:p>
          <a:p>
            <a:r>
              <a:rPr lang="en-US" sz="2600" dirty="0"/>
              <a:t>MapReduce  addresses this challenge by providing a simple abstraction for the developer, transparently handling most of the details behind the scenes in a scalable, robust, and efficient manner</a:t>
            </a:r>
          </a:p>
          <a:p>
            <a:r>
              <a:rPr lang="en-US" sz="2600" dirty="0"/>
              <a:t>Instead of moving large amounts of data around, it is far more efficient, if possible, to move the code to the data </a:t>
            </a:r>
          </a:p>
          <a:p>
            <a:r>
              <a:rPr lang="en-US" sz="2600" dirty="0"/>
              <a:t>This is operationally realized by spreading data across the local disks of nodes in a cluster and running processes on nodes that hold the data</a:t>
            </a:r>
          </a:p>
          <a:p>
            <a:r>
              <a:rPr lang="en-US" sz="2600" dirty="0"/>
              <a:t>The complex task of managing storage in such a processing environment is handled by the Hadoop Distributed File System that sits underneath MapReduce.</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16</a:t>
            </a:fld>
            <a:endParaRPr lang="en-US" dirty="0"/>
          </a:p>
        </p:txBody>
      </p:sp>
    </p:spTree>
    <p:extLst>
      <p:ext uri="{BB962C8B-B14F-4D97-AF65-F5344CB8AC3E}">
        <p14:creationId xmlns:p14="http://schemas.microsoft.com/office/powerpoint/2010/main" val="1220909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Concepts</a:t>
            </a:r>
          </a:p>
        </p:txBody>
      </p:sp>
      <p:sp>
        <p:nvSpPr>
          <p:cNvPr id="3" name="Content Placeholder 2"/>
          <p:cNvSpPr>
            <a:spLocks noGrp="1"/>
          </p:cNvSpPr>
          <p:nvPr>
            <p:ph idx="1"/>
          </p:nvPr>
        </p:nvSpPr>
        <p:spPr/>
        <p:txBody>
          <a:bodyPr>
            <a:normAutofit fontScale="92500"/>
          </a:bodyPr>
          <a:lstStyle/>
          <a:p>
            <a:r>
              <a:rPr lang="en-US" dirty="0"/>
              <a:t>However, as  anyone who has taken an introductory computer science course knows, abstractions manage complexity by hiding details and presenting well-defined behaviors to users of those abstractions. </a:t>
            </a:r>
          </a:p>
          <a:p>
            <a:r>
              <a:rPr lang="en-US" dirty="0"/>
              <a:t>They, inevitably, are imperfect—making certain tasks easier but others more difficult,  and sometimes, impossible </a:t>
            </a:r>
          </a:p>
          <a:p>
            <a:r>
              <a:rPr lang="en-US" dirty="0"/>
              <a:t>This critique applies to MapReduce: it makes certain large-data problems easier, but suffers from limitations as well. </a:t>
            </a:r>
          </a:p>
          <a:p>
            <a:r>
              <a:rPr lang="en-US" dirty="0"/>
              <a:t>This means that MapReduce is not the final word, but rather the first in a new class of programming models that will allow us to more effectively organize computations at a massive scale.</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17</a:t>
            </a:fld>
            <a:endParaRPr lang="en-US" dirty="0"/>
          </a:p>
        </p:txBody>
      </p:sp>
    </p:spTree>
    <p:extLst>
      <p:ext uri="{BB962C8B-B14F-4D97-AF65-F5344CB8AC3E}">
        <p14:creationId xmlns:p14="http://schemas.microsoft.com/office/powerpoint/2010/main" val="2412371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Concepts</a:t>
            </a:r>
          </a:p>
        </p:txBody>
      </p:sp>
      <p:sp>
        <p:nvSpPr>
          <p:cNvPr id="3" name="Content Placeholder 2"/>
          <p:cNvSpPr>
            <a:spLocks noGrp="1"/>
          </p:cNvSpPr>
          <p:nvPr>
            <p:ph idx="1"/>
          </p:nvPr>
        </p:nvSpPr>
        <p:spPr/>
        <p:txBody>
          <a:bodyPr>
            <a:normAutofit fontScale="92500" lnSpcReduction="20000"/>
          </a:bodyPr>
          <a:lstStyle/>
          <a:p>
            <a:r>
              <a:rPr lang="en-US" dirty="0"/>
              <a:t>Viewed from a slightly different angle, MapReduce codifies a generic “recipe” for processing large datasets that consists of two stages</a:t>
            </a:r>
          </a:p>
          <a:p>
            <a:pPr marL="0" indent="0">
              <a:buNone/>
            </a:pPr>
            <a:endParaRPr lang="en-US" sz="1100" dirty="0"/>
          </a:p>
          <a:p>
            <a:pPr lvl="1"/>
            <a:r>
              <a:rPr lang="en-US" dirty="0">
                <a:solidFill>
                  <a:srgbClr val="0070C0"/>
                </a:solidFill>
              </a:rPr>
              <a:t>Map</a:t>
            </a:r>
            <a:r>
              <a:rPr lang="en-US" dirty="0"/>
              <a:t>—First a user-specified computation is applied over all input records in a dataset. These operations occur in parallel and yield intermediate output </a:t>
            </a:r>
          </a:p>
          <a:p>
            <a:pPr lvl="1"/>
            <a:r>
              <a:rPr lang="en-US" dirty="0">
                <a:solidFill>
                  <a:srgbClr val="0070C0"/>
                </a:solidFill>
              </a:rPr>
              <a:t>Reduce</a:t>
            </a:r>
            <a:r>
              <a:rPr lang="en-US" dirty="0"/>
              <a:t>—Next, the output is then aggregated by another user-specified computation</a:t>
            </a:r>
          </a:p>
          <a:p>
            <a:pPr marL="0" indent="0">
              <a:buNone/>
            </a:pPr>
            <a:r>
              <a:rPr lang="en-US" sz="1100" dirty="0"/>
              <a:t> </a:t>
            </a:r>
          </a:p>
          <a:p>
            <a:r>
              <a:rPr lang="en-US" dirty="0"/>
              <a:t>The programmer defines these two types of computations, and the execution framework coordinates the actual processing </a:t>
            </a:r>
          </a:p>
          <a:p>
            <a:r>
              <a:rPr lang="en-US" dirty="0"/>
              <a:t>Such a two-stage processing structure may appear to be very restrictive, many interesting algorithms can be expressed quite concisely…</a:t>
            </a:r>
          </a:p>
          <a:p>
            <a:r>
              <a:rPr lang="en-US" dirty="0"/>
              <a:t>Especially if one decomposes complex algorithms into a sequence of MapReduce jobs.</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18</a:t>
            </a:fld>
            <a:endParaRPr lang="en-US" dirty="0"/>
          </a:p>
        </p:txBody>
      </p:sp>
    </p:spTree>
    <p:extLst>
      <p:ext uri="{BB962C8B-B14F-4D97-AF65-F5344CB8AC3E}">
        <p14:creationId xmlns:p14="http://schemas.microsoft.com/office/powerpoint/2010/main" val="3355496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p>
        </p:txBody>
      </p:sp>
      <p:sp>
        <p:nvSpPr>
          <p:cNvPr id="3" name="Content Placeholder 2"/>
          <p:cNvSpPr>
            <a:spLocks noGrp="1"/>
          </p:cNvSpPr>
          <p:nvPr>
            <p:ph idx="1"/>
          </p:nvPr>
        </p:nvSpPr>
        <p:spPr/>
        <p:txBody>
          <a:bodyPr/>
          <a:lstStyle/>
          <a:p>
            <a:r>
              <a:rPr lang="en-US" dirty="0"/>
              <a:t>Most explanations of how the MapReduce framework supports the development of parallel programming algorithms start with…</a:t>
            </a:r>
          </a:p>
          <a:p>
            <a:pPr lvl="1"/>
            <a:r>
              <a:rPr lang="en-US" dirty="0"/>
              <a:t>Some mathematical representation</a:t>
            </a:r>
          </a:p>
          <a:p>
            <a:pPr lvl="1"/>
            <a:r>
              <a:rPr lang="en-US" dirty="0"/>
              <a:t>Or a diagram so complex one cannot develop any sense about what is happening</a:t>
            </a:r>
          </a:p>
          <a:p>
            <a:r>
              <a:rPr lang="en-US" dirty="0"/>
              <a:t>We are going to take something of a different approach and start by developing our intuition about how the Map Reduce framework functions </a:t>
            </a:r>
          </a:p>
          <a:p>
            <a:r>
              <a:rPr lang="en-US" dirty="0"/>
              <a:t>And then, once we have some of the fundamentals understood move on to more detail</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19</a:t>
            </a:fld>
            <a:endParaRPr lang="en-US" dirty="0"/>
          </a:p>
        </p:txBody>
      </p:sp>
    </p:spTree>
    <p:extLst>
      <p:ext uri="{BB962C8B-B14F-4D97-AF65-F5344CB8AC3E}">
        <p14:creationId xmlns:p14="http://schemas.microsoft.com/office/powerpoint/2010/main" val="594979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0E666-2898-2147-B274-C7CA17E491E1}"/>
              </a:ext>
            </a:extLst>
          </p:cNvPr>
          <p:cNvSpPr>
            <a:spLocks noGrp="1"/>
          </p:cNvSpPr>
          <p:nvPr>
            <p:ph type="title"/>
          </p:nvPr>
        </p:nvSpPr>
        <p:spPr/>
        <p:txBody>
          <a:bodyPr/>
          <a:lstStyle/>
          <a:p>
            <a:r>
              <a:rPr lang="en-US" dirty="0"/>
              <a:t>More About S3 and HDFS</a:t>
            </a:r>
          </a:p>
        </p:txBody>
      </p:sp>
      <p:graphicFrame>
        <p:nvGraphicFramePr>
          <p:cNvPr id="6" name="Table 6">
            <a:extLst>
              <a:ext uri="{FF2B5EF4-FFF2-40B4-BE49-F238E27FC236}">
                <a16:creationId xmlns:a16="http://schemas.microsoft.com/office/drawing/2014/main" id="{734B96E1-7C53-E640-84D9-66330A0E227B}"/>
              </a:ext>
            </a:extLst>
          </p:cNvPr>
          <p:cNvGraphicFramePr>
            <a:graphicFrameLocks noGrp="1"/>
          </p:cNvGraphicFramePr>
          <p:nvPr>
            <p:ph idx="1"/>
          </p:nvPr>
        </p:nvGraphicFramePr>
        <p:xfrm>
          <a:off x="457200" y="1600200"/>
          <a:ext cx="8229600" cy="4500880"/>
        </p:xfrm>
        <a:graphic>
          <a:graphicData uri="http://schemas.openxmlformats.org/drawingml/2006/table">
            <a:tbl>
              <a:tblPr firstRow="1" bandRow="1">
                <a:tableStyleId>{5C22544A-7EE6-4342-B048-85BDC9FD1C3A}</a:tableStyleId>
              </a:tblPr>
              <a:tblGrid>
                <a:gridCol w="2498942">
                  <a:extLst>
                    <a:ext uri="{9D8B030D-6E8A-4147-A177-3AD203B41FA5}">
                      <a16:colId xmlns:a16="http://schemas.microsoft.com/office/drawing/2014/main" val="3950459377"/>
                    </a:ext>
                  </a:extLst>
                </a:gridCol>
                <a:gridCol w="2918565">
                  <a:extLst>
                    <a:ext uri="{9D8B030D-6E8A-4147-A177-3AD203B41FA5}">
                      <a16:colId xmlns:a16="http://schemas.microsoft.com/office/drawing/2014/main" val="2765896536"/>
                    </a:ext>
                  </a:extLst>
                </a:gridCol>
                <a:gridCol w="2812093">
                  <a:extLst>
                    <a:ext uri="{9D8B030D-6E8A-4147-A177-3AD203B41FA5}">
                      <a16:colId xmlns:a16="http://schemas.microsoft.com/office/drawing/2014/main" val="1002943172"/>
                    </a:ext>
                  </a:extLst>
                </a:gridCol>
              </a:tblGrid>
              <a:tr h="370840">
                <a:tc>
                  <a:txBody>
                    <a:bodyPr/>
                    <a:lstStyle/>
                    <a:p>
                      <a:endParaRPr lang="en-US" sz="1200" dirty="0"/>
                    </a:p>
                  </a:txBody>
                  <a:tcPr/>
                </a:tc>
                <a:tc>
                  <a:txBody>
                    <a:bodyPr/>
                    <a:lstStyle/>
                    <a:p>
                      <a:r>
                        <a:rPr lang="en-US" sz="1200" dirty="0"/>
                        <a:t>S3</a:t>
                      </a:r>
                    </a:p>
                  </a:txBody>
                  <a:tcPr/>
                </a:tc>
                <a:tc>
                  <a:txBody>
                    <a:bodyPr/>
                    <a:lstStyle/>
                    <a:p>
                      <a:r>
                        <a:rPr lang="en-US" sz="1200" dirty="0"/>
                        <a:t>HDFS</a:t>
                      </a:r>
                    </a:p>
                  </a:txBody>
                  <a:tcPr/>
                </a:tc>
                <a:extLst>
                  <a:ext uri="{0D108BD9-81ED-4DB2-BD59-A6C34878D82A}">
                    <a16:rowId xmlns:a16="http://schemas.microsoft.com/office/drawing/2014/main" val="3508505111"/>
                  </a:ext>
                </a:extLst>
              </a:tr>
              <a:tr h="370840">
                <a:tc>
                  <a:txBody>
                    <a:bodyPr/>
                    <a:lstStyle/>
                    <a:p>
                      <a:r>
                        <a:rPr lang="en-US" sz="1200" dirty="0"/>
                        <a:t>Data Organization</a:t>
                      </a:r>
                    </a:p>
                  </a:txBody>
                  <a:tcPr anchor="ctr"/>
                </a:tc>
                <a:tc>
                  <a:txBody>
                    <a:bodyPr/>
                    <a:lstStyle/>
                    <a:p>
                      <a:pPr marL="0" indent="0">
                        <a:buFont typeface="Arial" panose="020B0604020202020204" pitchFamily="34" charset="0"/>
                        <a:buNone/>
                      </a:pPr>
                      <a:r>
                        <a:rPr lang="en-US" sz="1200" dirty="0"/>
                        <a:t>Object Store</a:t>
                      </a:r>
                    </a:p>
                    <a:p>
                      <a:pPr marL="285750" indent="-285750">
                        <a:buFont typeface="Arial" panose="020B0604020202020204" pitchFamily="34" charset="0"/>
                        <a:buChar char="•"/>
                      </a:pPr>
                      <a:r>
                        <a:rPr lang="en-US" sz="1200" dirty="0"/>
                        <a:t>Buckets</a:t>
                      </a:r>
                    </a:p>
                    <a:p>
                      <a:pPr marL="285750" indent="-285750">
                        <a:buFont typeface="Arial" panose="020B0604020202020204" pitchFamily="34" charset="0"/>
                        <a:buChar char="•"/>
                      </a:pPr>
                      <a:r>
                        <a:rPr lang="en-US" sz="1200" dirty="0"/>
                        <a:t>Objects</a:t>
                      </a:r>
                    </a:p>
                  </a:txBody>
                  <a:tcPr/>
                </a:tc>
                <a:tc>
                  <a:txBody>
                    <a:bodyPr/>
                    <a:lstStyle/>
                    <a:p>
                      <a:pPr marL="0" indent="0">
                        <a:buFont typeface="Arial" panose="020B0604020202020204" pitchFamily="34" charset="0"/>
                        <a:buNone/>
                      </a:pPr>
                      <a:r>
                        <a:rPr lang="en-US" sz="1200" dirty="0"/>
                        <a:t>File System</a:t>
                      </a:r>
                    </a:p>
                    <a:p>
                      <a:pPr marL="285750" indent="-285750">
                        <a:buFont typeface="Arial" panose="020B0604020202020204" pitchFamily="34" charset="0"/>
                        <a:buChar char="•"/>
                      </a:pPr>
                      <a:r>
                        <a:rPr lang="en-US" sz="1200" dirty="0"/>
                        <a:t>Directories</a:t>
                      </a:r>
                    </a:p>
                    <a:p>
                      <a:pPr marL="285750" indent="-285750">
                        <a:buFont typeface="Arial" panose="020B0604020202020204" pitchFamily="34" charset="0"/>
                        <a:buChar char="•"/>
                      </a:pPr>
                      <a:r>
                        <a:rPr lang="en-US" sz="1200" dirty="0"/>
                        <a:t>Nested Directories </a:t>
                      </a:r>
                    </a:p>
                    <a:p>
                      <a:pPr marL="285750" indent="-285750">
                        <a:buFont typeface="Arial" panose="020B0604020202020204" pitchFamily="34" charset="0"/>
                        <a:buChar char="•"/>
                      </a:pPr>
                      <a:r>
                        <a:rPr lang="en-US" sz="1200" dirty="0"/>
                        <a:t>Files</a:t>
                      </a:r>
                    </a:p>
                  </a:txBody>
                  <a:tcPr/>
                </a:tc>
                <a:extLst>
                  <a:ext uri="{0D108BD9-81ED-4DB2-BD59-A6C34878D82A}">
                    <a16:rowId xmlns:a16="http://schemas.microsoft.com/office/drawing/2014/main" val="2528851871"/>
                  </a:ext>
                </a:extLst>
              </a:tr>
              <a:tr h="370840">
                <a:tc>
                  <a:txBody>
                    <a:bodyPr/>
                    <a:lstStyle/>
                    <a:p>
                      <a:r>
                        <a:rPr lang="en-US" sz="1200" dirty="0"/>
                        <a:t>Naming</a:t>
                      </a:r>
                    </a:p>
                  </a:txBody>
                  <a:tcPr anchor="ctr"/>
                </a:tc>
                <a:tc>
                  <a:txBody>
                    <a:bodyPr/>
                    <a:lstStyle/>
                    <a:p>
                      <a:r>
                        <a:rPr lang="en-US" sz="1200" dirty="0"/>
                        <a:t>Bucket Name</a:t>
                      </a:r>
                    </a:p>
                    <a:p>
                      <a:pPr marL="285750" indent="-285750">
                        <a:buFont typeface="Arial" panose="020B0604020202020204" pitchFamily="34" charset="0"/>
                        <a:buChar char="•"/>
                      </a:pPr>
                      <a:r>
                        <a:rPr lang="en-US" sz="1200" dirty="0"/>
                        <a:t>must be unique across all of AWS</a:t>
                      </a:r>
                    </a:p>
                    <a:p>
                      <a:pPr marL="285750" indent="-285750">
                        <a:buFont typeface="Arial" panose="020B0604020202020204" pitchFamily="34" charset="0"/>
                        <a:buChar char="•"/>
                      </a:pPr>
                      <a:endParaRPr lang="en-US" sz="1200" dirty="0"/>
                    </a:p>
                    <a:p>
                      <a:r>
                        <a:rPr lang="en-US" sz="1200" dirty="0"/>
                        <a:t>Object Key</a:t>
                      </a:r>
                    </a:p>
                    <a:p>
                      <a:pPr marL="285750" indent="-285750">
                        <a:buFont typeface="Arial" panose="020B0604020202020204" pitchFamily="34" charset="0"/>
                        <a:buChar char="•"/>
                      </a:pPr>
                      <a:r>
                        <a:rPr lang="en-US" sz="1200" dirty="0"/>
                        <a:t>Unique within the scope of a bucket</a:t>
                      </a:r>
                    </a:p>
                  </a:txBody>
                  <a:tcPr/>
                </a:tc>
                <a:tc>
                  <a:txBody>
                    <a:bodyPr/>
                    <a:lstStyle/>
                    <a:p>
                      <a:r>
                        <a:rPr lang="en-US" sz="1200" dirty="0"/>
                        <a:t>Directory Name</a:t>
                      </a:r>
                    </a:p>
                    <a:p>
                      <a:pPr marL="285750" indent="-285750">
                        <a:buFont typeface="Arial" panose="020B0604020202020204" pitchFamily="34" charset="0"/>
                        <a:buChar char="•"/>
                      </a:pPr>
                      <a:r>
                        <a:rPr lang="en-US" sz="1200" dirty="0"/>
                        <a:t>Unique within a directory</a:t>
                      </a:r>
                    </a:p>
                    <a:p>
                      <a:endParaRPr lang="en-US" sz="1200" dirty="0"/>
                    </a:p>
                    <a:p>
                      <a:r>
                        <a:rPr lang="en-US" sz="1200" dirty="0"/>
                        <a:t>File Names</a:t>
                      </a:r>
                    </a:p>
                    <a:p>
                      <a:pPr marL="285750" indent="-285750">
                        <a:buFont typeface="Arial" panose="020B0604020202020204" pitchFamily="34" charset="0"/>
                        <a:buChar char="•"/>
                      </a:pPr>
                      <a:r>
                        <a:rPr lang="en-US" sz="1200" dirty="0"/>
                        <a:t>Unique within a directory</a:t>
                      </a:r>
                    </a:p>
                  </a:txBody>
                  <a:tcPr/>
                </a:tc>
                <a:extLst>
                  <a:ext uri="{0D108BD9-81ED-4DB2-BD59-A6C34878D82A}">
                    <a16:rowId xmlns:a16="http://schemas.microsoft.com/office/drawing/2014/main" val="1299360525"/>
                  </a:ext>
                </a:extLst>
              </a:tr>
              <a:tr h="370840">
                <a:tc>
                  <a:txBody>
                    <a:bodyPr/>
                    <a:lstStyle/>
                    <a:p>
                      <a:r>
                        <a:rPr lang="en-US" sz="1200" dirty="0"/>
                        <a:t>Size</a:t>
                      </a:r>
                    </a:p>
                  </a:txBody>
                  <a:tcPr anchor="ctr"/>
                </a:tc>
                <a:tc>
                  <a:txBody>
                    <a:bodyPr/>
                    <a:lstStyle/>
                    <a:p>
                      <a:r>
                        <a:rPr lang="en-US" sz="1200" dirty="0"/>
                        <a:t>Up to 5TB per object</a:t>
                      </a:r>
                    </a:p>
                    <a:p>
                      <a:pPr marL="285750" indent="-285750">
                        <a:buFont typeface="Arial" panose="020B0604020202020204" pitchFamily="34" charset="0"/>
                        <a:buChar char="•"/>
                      </a:pPr>
                      <a:r>
                        <a:rPr lang="en-US" sz="1200" dirty="0"/>
                        <a:t>Use multiple objects in a bucket for data larger than 5TBs</a:t>
                      </a:r>
                    </a:p>
                    <a:p>
                      <a:pPr marL="285750" indent="-285750">
                        <a:buFont typeface="Arial" panose="020B0604020202020204" pitchFamily="34" charset="0"/>
                        <a:buChar char="•"/>
                      </a:pPr>
                      <a:r>
                        <a:rPr lang="en-US" sz="1200" dirty="0"/>
                        <a:t>Partition data into its most natural groupings such as one object per State or Sensor, etc.</a:t>
                      </a:r>
                    </a:p>
                  </a:txBody>
                  <a:tcPr/>
                </a:tc>
                <a:tc>
                  <a:txBody>
                    <a:bodyPr/>
                    <a:lstStyle/>
                    <a:p>
                      <a:r>
                        <a:rPr lang="en-US" sz="1200" dirty="0"/>
                        <a:t>Essentially unlimited file size</a:t>
                      </a:r>
                    </a:p>
                    <a:p>
                      <a:pPr marL="285750" indent="-285750">
                        <a:buFont typeface="Arial" panose="020B0604020202020204" pitchFamily="34" charset="0"/>
                        <a:buChar char="•"/>
                      </a:pPr>
                      <a:r>
                        <a:rPr lang="en-US" sz="1200" dirty="0"/>
                        <a:t>Partitioning into multiple files used to improve query performance</a:t>
                      </a:r>
                    </a:p>
                  </a:txBody>
                  <a:tcPr/>
                </a:tc>
                <a:extLst>
                  <a:ext uri="{0D108BD9-81ED-4DB2-BD59-A6C34878D82A}">
                    <a16:rowId xmlns:a16="http://schemas.microsoft.com/office/drawing/2014/main" val="3124604737"/>
                  </a:ext>
                </a:extLst>
              </a:tr>
              <a:tr h="370840">
                <a:tc>
                  <a:txBody>
                    <a:bodyPr/>
                    <a:lstStyle/>
                    <a:p>
                      <a:r>
                        <a:rPr lang="en-US" sz="1200" dirty="0"/>
                        <a:t>Elasticity (Up-Sizing Storage)</a:t>
                      </a:r>
                    </a:p>
                  </a:txBody>
                  <a:tcPr anchor="ctr"/>
                </a:tc>
                <a:tc>
                  <a:txBody>
                    <a:bodyPr/>
                    <a:lstStyle/>
                    <a:p>
                      <a:r>
                        <a:rPr lang="en-US" sz="1200" dirty="0"/>
                        <a:t>Essentially unlimited</a:t>
                      </a:r>
                    </a:p>
                  </a:txBody>
                  <a:tcPr/>
                </a:tc>
                <a:tc>
                  <a:txBody>
                    <a:bodyPr/>
                    <a:lstStyle/>
                    <a:p>
                      <a:r>
                        <a:rPr lang="en-US" sz="1200" dirty="0"/>
                        <a:t>Limited by cluster configuration</a:t>
                      </a:r>
                    </a:p>
                  </a:txBody>
                  <a:tcPr/>
                </a:tc>
                <a:extLst>
                  <a:ext uri="{0D108BD9-81ED-4DB2-BD59-A6C34878D82A}">
                    <a16:rowId xmlns:a16="http://schemas.microsoft.com/office/drawing/2014/main" val="648814768"/>
                  </a:ext>
                </a:extLst>
              </a:tr>
              <a:tr h="370840">
                <a:tc>
                  <a:txBody>
                    <a:bodyPr/>
                    <a:lstStyle/>
                    <a:p>
                      <a:r>
                        <a:rPr lang="en-US" sz="1200" dirty="0"/>
                        <a:t>Append Data once Written?</a:t>
                      </a:r>
                    </a:p>
                  </a:txBody>
                  <a:tcPr anchor="ctr"/>
                </a:tc>
                <a:tc>
                  <a:txBody>
                    <a:bodyPr/>
                    <a:lstStyle/>
                    <a:p>
                      <a:r>
                        <a:rPr lang="en-US" sz="1200" dirty="0"/>
                        <a:t>No</a:t>
                      </a:r>
                    </a:p>
                  </a:txBody>
                  <a:tcPr/>
                </a:tc>
                <a:tc>
                  <a:txBody>
                    <a:bodyPr/>
                    <a:lstStyle/>
                    <a:p>
                      <a:r>
                        <a:rPr lang="en-US" sz="1200" dirty="0"/>
                        <a:t>Yes</a:t>
                      </a:r>
                    </a:p>
                  </a:txBody>
                  <a:tcPr/>
                </a:tc>
                <a:extLst>
                  <a:ext uri="{0D108BD9-81ED-4DB2-BD59-A6C34878D82A}">
                    <a16:rowId xmlns:a16="http://schemas.microsoft.com/office/drawing/2014/main" val="2922337804"/>
                  </a:ext>
                </a:extLst>
              </a:tr>
              <a:tr h="370840">
                <a:tc>
                  <a:txBody>
                    <a:bodyPr/>
                    <a:lstStyle/>
                    <a:p>
                      <a:r>
                        <a:rPr lang="en-US" sz="1200" dirty="0"/>
                        <a:t>Update Data once Written?</a:t>
                      </a:r>
                    </a:p>
                  </a:txBody>
                  <a:tcPr anchor="ctr"/>
                </a:tc>
                <a:tc>
                  <a:txBody>
                    <a:bodyPr/>
                    <a:lstStyle/>
                    <a:p>
                      <a:r>
                        <a:rPr lang="en-US" sz="1200" dirty="0"/>
                        <a:t>No</a:t>
                      </a:r>
                    </a:p>
                  </a:txBody>
                  <a:tcPr/>
                </a:tc>
                <a:tc>
                  <a:txBody>
                    <a:bodyPr/>
                    <a:lstStyle/>
                    <a:p>
                      <a:r>
                        <a:rPr lang="en-US" sz="1200" dirty="0"/>
                        <a:t>No</a:t>
                      </a:r>
                    </a:p>
                  </a:txBody>
                  <a:tcPr/>
                </a:tc>
                <a:extLst>
                  <a:ext uri="{0D108BD9-81ED-4DB2-BD59-A6C34878D82A}">
                    <a16:rowId xmlns:a16="http://schemas.microsoft.com/office/drawing/2014/main" val="373848391"/>
                  </a:ext>
                </a:extLst>
              </a:tr>
            </a:tbl>
          </a:graphicData>
        </a:graphic>
      </p:graphicFrame>
      <p:sp>
        <p:nvSpPr>
          <p:cNvPr id="4" name="Footer Placeholder 3">
            <a:extLst>
              <a:ext uri="{FF2B5EF4-FFF2-40B4-BE49-F238E27FC236}">
                <a16:creationId xmlns:a16="http://schemas.microsoft.com/office/drawing/2014/main" id="{4ACEBDA0-6F1A-2046-A65E-36DCF269E854}"/>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42D70624-2F71-F247-9F32-2C8685FA8517}"/>
              </a:ext>
            </a:extLst>
          </p:cNvPr>
          <p:cNvSpPr>
            <a:spLocks noGrp="1"/>
          </p:cNvSpPr>
          <p:nvPr>
            <p:ph type="sldNum" sz="quarter" idx="12"/>
          </p:nvPr>
        </p:nvSpPr>
        <p:spPr/>
        <p:txBody>
          <a:bodyPr/>
          <a:lstStyle/>
          <a:p>
            <a:fld id="{9AA7C465-8597-4488-B68C-958448427716}" type="slidenum">
              <a:rPr lang="en-US" smtClean="0"/>
              <a:t>2</a:t>
            </a:fld>
            <a:endParaRPr lang="en-US" dirty="0"/>
          </a:p>
        </p:txBody>
      </p:sp>
    </p:spTree>
    <p:extLst>
      <p:ext uri="{BB962C8B-B14F-4D97-AF65-F5344CB8AC3E}">
        <p14:creationId xmlns:p14="http://schemas.microsoft.com/office/powerpoint/2010/main" val="77956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p>
        </p:txBody>
      </p:sp>
      <p:sp>
        <p:nvSpPr>
          <p:cNvPr id="3" name="Content Placeholder 2"/>
          <p:cNvSpPr>
            <a:spLocks noGrp="1"/>
          </p:cNvSpPr>
          <p:nvPr>
            <p:ph idx="1"/>
          </p:nvPr>
        </p:nvSpPr>
        <p:spPr/>
        <p:txBody>
          <a:bodyPr>
            <a:normAutofit/>
          </a:bodyPr>
          <a:lstStyle/>
          <a:p>
            <a:r>
              <a:rPr lang="en-US" dirty="0"/>
              <a:t>Let’s think through how we might take advantage of the following Hadoop capabilities we have encountered to process large volumes of data</a:t>
            </a:r>
          </a:p>
          <a:p>
            <a:r>
              <a:rPr lang="en-US" dirty="0"/>
              <a:t>We have a cluster of computing nodes each having some amount of CPUs, RAM and storage</a:t>
            </a:r>
          </a:p>
          <a:p>
            <a:r>
              <a:rPr lang="en-US" dirty="0"/>
              <a:t>We have a distributed file systems that takes a large file, decomposes it into blocks, and then stores them across the nodes of our cluster</a:t>
            </a:r>
          </a:p>
          <a:p>
            <a:r>
              <a:rPr lang="en-US" dirty="0"/>
              <a:t>And we have a means to launch applications comprised of multiple tasks and distribute them across the cluster</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20</a:t>
            </a:fld>
            <a:endParaRPr lang="en-US" dirty="0"/>
          </a:p>
        </p:txBody>
      </p:sp>
    </p:spTree>
    <p:extLst>
      <p:ext uri="{BB962C8B-B14F-4D97-AF65-F5344CB8AC3E}">
        <p14:creationId xmlns:p14="http://schemas.microsoft.com/office/powerpoint/2010/main" val="3538682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p>
        </p:txBody>
      </p:sp>
      <p:sp>
        <p:nvSpPr>
          <p:cNvPr id="3" name="Content Placeholder 2"/>
          <p:cNvSpPr>
            <a:spLocks noGrp="1"/>
          </p:cNvSpPr>
          <p:nvPr>
            <p:ph idx="1"/>
          </p:nvPr>
        </p:nvSpPr>
        <p:spPr/>
        <p:txBody>
          <a:bodyPr>
            <a:normAutofit/>
          </a:bodyPr>
          <a:lstStyle/>
          <a:p>
            <a:r>
              <a:rPr lang="en-US" dirty="0"/>
              <a:t>So our first thought might be: let’s run an application with a task on each node where some block of a file I want to process is located</a:t>
            </a:r>
          </a:p>
          <a:p>
            <a:r>
              <a:rPr lang="en-US" dirty="0"/>
              <a:t>That is a good start; we can execute searches and sorts or filtering operations on each block in parallel</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21</a:t>
            </a:fld>
            <a:endParaRPr lang="en-US" dirty="0"/>
          </a:p>
        </p:txBody>
      </p:sp>
    </p:spTree>
    <p:extLst>
      <p:ext uri="{BB962C8B-B14F-4D97-AF65-F5344CB8AC3E}">
        <p14:creationId xmlns:p14="http://schemas.microsoft.com/office/powerpoint/2010/main" val="224262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 </a:t>
            </a:r>
            <a:br>
              <a:rPr lang="en-US" dirty="0"/>
            </a:br>
            <a:r>
              <a:rPr lang="en-US" sz="3100" dirty="0"/>
              <a:t>Challenges</a:t>
            </a:r>
          </a:p>
        </p:txBody>
      </p:sp>
      <p:sp>
        <p:nvSpPr>
          <p:cNvPr id="3" name="Content Placeholder 2"/>
          <p:cNvSpPr>
            <a:spLocks noGrp="1"/>
          </p:cNvSpPr>
          <p:nvPr>
            <p:ph idx="1"/>
          </p:nvPr>
        </p:nvSpPr>
        <p:spPr>
          <a:xfrm>
            <a:off x="457200" y="1600200"/>
            <a:ext cx="8229600" cy="5410200"/>
          </a:xfrm>
        </p:spPr>
        <p:txBody>
          <a:bodyPr>
            <a:normAutofit fontScale="85000" lnSpcReduction="10000"/>
          </a:bodyPr>
          <a:lstStyle/>
          <a:p>
            <a:r>
              <a:rPr lang="en-US" dirty="0"/>
              <a:t>We need to make sure that our application is fault tolerant</a:t>
            </a:r>
          </a:p>
          <a:p>
            <a:pPr lvl="1"/>
            <a:r>
              <a:rPr lang="en-US" dirty="0"/>
              <a:t>That is tolerant of node, software and network failures that might happen in a distributed environment</a:t>
            </a:r>
          </a:p>
          <a:p>
            <a:r>
              <a:rPr lang="en-US" dirty="0"/>
              <a:t>We also need to somehow merge and finish processing together the output of the tasks that have executed on each node</a:t>
            </a:r>
          </a:p>
          <a:p>
            <a:pPr lvl="1"/>
            <a:r>
              <a:rPr lang="en-US" dirty="0"/>
              <a:t>That is support data sharing and synchronization across multiple application tasks</a:t>
            </a:r>
          </a:p>
          <a:p>
            <a:r>
              <a:rPr lang="en-US" dirty="0"/>
              <a:t>Our file was decomposed into blocks without regard to record boundaries</a:t>
            </a:r>
          </a:p>
          <a:p>
            <a:pPr lvl="1"/>
            <a:r>
              <a:rPr lang="en-US" dirty="0"/>
              <a:t>But what we really want to do is get each record from a block and process it</a:t>
            </a:r>
          </a:p>
          <a:p>
            <a:pPr lvl="1"/>
            <a:r>
              <a:rPr lang="en-US" dirty="0"/>
              <a:t>But because of the naïve way the file is stored in blocks some records may cross block boundaries</a:t>
            </a:r>
          </a:p>
          <a:p>
            <a:r>
              <a:rPr lang="en-US" dirty="0"/>
              <a:t>All these details and more are complicated, and I want things simple</a:t>
            </a:r>
          </a:p>
          <a:p>
            <a:pPr lvl="1"/>
            <a:r>
              <a:rPr lang="en-US" dirty="0"/>
              <a:t>I want to use a framework that I can customize by just a small amount to do what I want</a:t>
            </a:r>
          </a:p>
          <a:p>
            <a:pPr lvl="1"/>
            <a:r>
              <a:rPr lang="en-US" dirty="0"/>
              <a:t>This framework should work well with YARN and other aspects of the Hadoop environment including security.</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22</a:t>
            </a:fld>
            <a:endParaRPr lang="en-US" dirty="0"/>
          </a:p>
        </p:txBody>
      </p:sp>
    </p:spTree>
    <p:extLst>
      <p:ext uri="{BB962C8B-B14F-4D97-AF65-F5344CB8AC3E}">
        <p14:creationId xmlns:p14="http://schemas.microsoft.com/office/powerpoint/2010/main" val="3019486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p>
        </p:txBody>
      </p:sp>
      <p:sp>
        <p:nvSpPr>
          <p:cNvPr id="3" name="Content Placeholder 2"/>
          <p:cNvSpPr>
            <a:spLocks noGrp="1"/>
          </p:cNvSpPr>
          <p:nvPr>
            <p:ph idx="1"/>
          </p:nvPr>
        </p:nvSpPr>
        <p:spPr/>
        <p:txBody>
          <a:bodyPr>
            <a:normAutofit/>
          </a:bodyPr>
          <a:lstStyle/>
          <a:p>
            <a:r>
              <a:rPr lang="en-US" dirty="0"/>
              <a:t>It is by this sort of thinking we arrive at the Hadoop MapReduce execution engine</a:t>
            </a:r>
          </a:p>
          <a:p>
            <a:r>
              <a:rPr lang="en-US" dirty="0"/>
              <a:t>It is a framework which addresses the above challenges and more</a:t>
            </a:r>
          </a:p>
          <a:p>
            <a:r>
              <a:rPr lang="en-US" dirty="0"/>
              <a:t>It does so in a way that makes it comparatively simple to write parallel processing algorithms</a:t>
            </a:r>
          </a:p>
          <a:p>
            <a:r>
              <a:rPr lang="en-US" dirty="0"/>
              <a:t>But, as we shall see, as with all engineered systems we have to accept some tradeoffs to take advantage of this framework</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23</a:t>
            </a:fld>
            <a:endParaRPr lang="en-US" dirty="0"/>
          </a:p>
        </p:txBody>
      </p:sp>
    </p:spTree>
    <p:extLst>
      <p:ext uri="{BB962C8B-B14F-4D97-AF65-F5344CB8AC3E}">
        <p14:creationId xmlns:p14="http://schemas.microsoft.com/office/powerpoint/2010/main" val="3753728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br>
              <a:rPr lang="en-US" dirty="0"/>
            </a:br>
            <a:r>
              <a:rPr lang="en-US" sz="3100" dirty="0"/>
              <a:t>A Little About MapReduce as a Framework</a:t>
            </a:r>
          </a:p>
        </p:txBody>
      </p:sp>
      <p:sp>
        <p:nvSpPr>
          <p:cNvPr id="3" name="Content Placeholder 2"/>
          <p:cNvSpPr>
            <a:spLocks noGrp="1"/>
          </p:cNvSpPr>
          <p:nvPr>
            <p:ph idx="1"/>
          </p:nvPr>
        </p:nvSpPr>
        <p:spPr>
          <a:xfrm>
            <a:off x="457200" y="1600200"/>
            <a:ext cx="8229600" cy="2971800"/>
          </a:xfrm>
        </p:spPr>
        <p:txBody>
          <a:bodyPr>
            <a:normAutofit fontScale="92500" lnSpcReduction="10000"/>
          </a:bodyPr>
          <a:lstStyle/>
          <a:p>
            <a:r>
              <a:rPr lang="en-US" dirty="0"/>
              <a:t>Most frameworks have a core of services and offer hooks for you to add custom code</a:t>
            </a:r>
          </a:p>
          <a:p>
            <a:r>
              <a:rPr lang="en-US" dirty="0"/>
              <a:t>These hooks are generally member functions that must accept specified input types and return specified output types</a:t>
            </a:r>
          </a:p>
          <a:p>
            <a:r>
              <a:rPr lang="en-US" dirty="0"/>
              <a:t>Framework users code this functions and register them with the framework</a:t>
            </a:r>
          </a:p>
          <a:p>
            <a:r>
              <a:rPr lang="en-US" dirty="0"/>
              <a:t>The MapReduce framework supports hooks for functions such as map, reduce and others</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24</a:t>
            </a:fld>
            <a:endParaRPr lang="en-US" dirty="0"/>
          </a:p>
        </p:txBody>
      </p:sp>
      <p:sp>
        <p:nvSpPr>
          <p:cNvPr id="7" name="Rectangle 6"/>
          <p:cNvSpPr/>
          <p:nvPr/>
        </p:nvSpPr>
        <p:spPr>
          <a:xfrm>
            <a:off x="1219200" y="4876800"/>
            <a:ext cx="16764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MapReduce Framework</a:t>
            </a:r>
          </a:p>
          <a:p>
            <a:pPr algn="ctr"/>
            <a:r>
              <a:rPr lang="en-US" sz="1400" dirty="0"/>
              <a:t>(Batch Execution Engine)</a:t>
            </a:r>
          </a:p>
        </p:txBody>
      </p:sp>
      <p:sp>
        <p:nvSpPr>
          <p:cNvPr id="8" name="Rectangle 7"/>
          <p:cNvSpPr/>
          <p:nvPr/>
        </p:nvSpPr>
        <p:spPr>
          <a:xfrm>
            <a:off x="5486400" y="4191000"/>
            <a:ext cx="1676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 Function</a:t>
            </a:r>
          </a:p>
        </p:txBody>
      </p:sp>
      <p:sp>
        <p:nvSpPr>
          <p:cNvPr id="9" name="Rectangle 8"/>
          <p:cNvSpPr/>
          <p:nvPr/>
        </p:nvSpPr>
        <p:spPr>
          <a:xfrm>
            <a:off x="5461000" y="5867400"/>
            <a:ext cx="1676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Reduce Function</a:t>
            </a:r>
          </a:p>
        </p:txBody>
      </p:sp>
      <p:cxnSp>
        <p:nvCxnSpPr>
          <p:cNvPr id="11" name="Straight Arrow Connector 10"/>
          <p:cNvCxnSpPr>
            <a:cxnSpLocks/>
          </p:cNvCxnSpPr>
          <p:nvPr/>
        </p:nvCxnSpPr>
        <p:spPr>
          <a:xfrm flipH="1">
            <a:off x="2911242" y="4784271"/>
            <a:ext cx="2590800" cy="379186"/>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1"/>
          </p:cNvCxnSpPr>
          <p:nvPr/>
        </p:nvCxnSpPr>
        <p:spPr>
          <a:xfrm flipH="1" flipV="1">
            <a:off x="2895600" y="5754469"/>
            <a:ext cx="2565400" cy="455831"/>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460284" y="4687669"/>
            <a:ext cx="1492716" cy="646331"/>
          </a:xfrm>
          <a:prstGeom prst="rect">
            <a:avLst/>
          </a:prstGeom>
          <a:solidFill>
            <a:schemeClr val="bg1"/>
          </a:solidFill>
        </p:spPr>
        <p:txBody>
          <a:bodyPr wrap="none" rtlCol="0">
            <a:spAutoFit/>
          </a:bodyPr>
          <a:lstStyle/>
          <a:p>
            <a:pPr algn="ctr"/>
            <a:r>
              <a:rPr lang="en-US" dirty="0"/>
              <a:t>register with </a:t>
            </a:r>
          </a:p>
          <a:p>
            <a:pPr algn="ctr"/>
            <a:r>
              <a:rPr lang="en-US" dirty="0"/>
              <a:t>framework</a:t>
            </a:r>
          </a:p>
        </p:txBody>
      </p:sp>
      <p:sp>
        <p:nvSpPr>
          <p:cNvPr id="17" name="TextBox 16"/>
          <p:cNvSpPr txBox="1"/>
          <p:nvPr/>
        </p:nvSpPr>
        <p:spPr>
          <a:xfrm>
            <a:off x="3460284" y="5638800"/>
            <a:ext cx="1492716" cy="646331"/>
          </a:xfrm>
          <a:prstGeom prst="rect">
            <a:avLst/>
          </a:prstGeom>
          <a:solidFill>
            <a:schemeClr val="bg1"/>
          </a:solidFill>
        </p:spPr>
        <p:txBody>
          <a:bodyPr wrap="none" rtlCol="0">
            <a:spAutoFit/>
          </a:bodyPr>
          <a:lstStyle/>
          <a:p>
            <a:pPr algn="ctr"/>
            <a:r>
              <a:rPr lang="en-US" dirty="0"/>
              <a:t>register with </a:t>
            </a:r>
          </a:p>
          <a:p>
            <a:pPr algn="ctr"/>
            <a:r>
              <a:rPr lang="en-US" dirty="0"/>
              <a:t>framework</a:t>
            </a:r>
          </a:p>
        </p:txBody>
      </p:sp>
    </p:spTree>
    <p:extLst>
      <p:ext uri="{BB962C8B-B14F-4D97-AF65-F5344CB8AC3E}">
        <p14:creationId xmlns:p14="http://schemas.microsoft.com/office/powerpoint/2010/main" val="2747289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br>
              <a:rPr lang="en-US" dirty="0"/>
            </a:br>
            <a:r>
              <a:rPr lang="en-US" sz="3100" dirty="0"/>
              <a:t>A Little About MapReduce as a Framework</a:t>
            </a:r>
          </a:p>
        </p:txBody>
      </p:sp>
      <p:sp>
        <p:nvSpPr>
          <p:cNvPr id="3" name="Content Placeholder 2"/>
          <p:cNvSpPr>
            <a:spLocks noGrp="1"/>
          </p:cNvSpPr>
          <p:nvPr>
            <p:ph idx="1"/>
          </p:nvPr>
        </p:nvSpPr>
        <p:spPr/>
        <p:txBody>
          <a:bodyPr>
            <a:normAutofit/>
          </a:bodyPr>
          <a:lstStyle/>
          <a:p>
            <a:r>
              <a:rPr lang="en-US" dirty="0"/>
              <a:t>Most frameworks provide data to user member functions and otherwise manage it</a:t>
            </a:r>
          </a:p>
          <a:p>
            <a:r>
              <a:rPr lang="en-US" dirty="0"/>
              <a:t>And this data may be of any type useful to the framework user</a:t>
            </a:r>
          </a:p>
          <a:p>
            <a:r>
              <a:rPr lang="en-US" dirty="0"/>
              <a:t>But this means the framework must have a means to hold and pass data of unknown types</a:t>
            </a:r>
          </a:p>
          <a:p>
            <a:r>
              <a:rPr lang="en-US" dirty="0"/>
              <a:t>The way most frameworks handle this is to place user data types is a “wrapper”</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25</a:t>
            </a:fld>
            <a:endParaRPr lang="en-US" dirty="0"/>
          </a:p>
        </p:txBody>
      </p:sp>
    </p:spTree>
    <p:extLst>
      <p:ext uri="{BB962C8B-B14F-4D97-AF65-F5344CB8AC3E}">
        <p14:creationId xmlns:p14="http://schemas.microsoft.com/office/powerpoint/2010/main" val="2106309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br>
              <a:rPr lang="en-US" dirty="0"/>
            </a:br>
            <a:r>
              <a:rPr lang="en-US" sz="3100" dirty="0"/>
              <a:t>A Little About MapReduce as a Framework</a:t>
            </a:r>
            <a:endParaRPr lang="en-US" dirty="0"/>
          </a:p>
        </p:txBody>
      </p:sp>
      <p:sp>
        <p:nvSpPr>
          <p:cNvPr id="3" name="Content Placeholder 2"/>
          <p:cNvSpPr>
            <a:spLocks noGrp="1"/>
          </p:cNvSpPr>
          <p:nvPr>
            <p:ph idx="1"/>
          </p:nvPr>
        </p:nvSpPr>
        <p:spPr>
          <a:xfrm>
            <a:off x="457200" y="1600200"/>
            <a:ext cx="8229600" cy="2971800"/>
          </a:xfrm>
        </p:spPr>
        <p:txBody>
          <a:bodyPr>
            <a:normAutofit fontScale="92500" lnSpcReduction="20000"/>
          </a:bodyPr>
          <a:lstStyle/>
          <a:p>
            <a:r>
              <a:rPr lang="en-US" dirty="0"/>
              <a:t>So the framework uses the wrapper means to handle and move data</a:t>
            </a:r>
          </a:p>
          <a:p>
            <a:r>
              <a:rPr lang="en-US" dirty="0"/>
              <a:t>To hold a wide range of user data types, this wrapper must be very generic</a:t>
            </a:r>
          </a:p>
          <a:p>
            <a:r>
              <a:rPr lang="en-US" dirty="0"/>
              <a:t>The MapReduce framework wraps data in key value pairs</a:t>
            </a:r>
          </a:p>
          <a:p>
            <a:r>
              <a:rPr lang="en-US" dirty="0"/>
              <a:t>The pairs are used to pass user data types between the hook functions and the framework</a:t>
            </a:r>
          </a:p>
          <a:p>
            <a:r>
              <a:rPr lang="en-US" dirty="0"/>
              <a:t>Part of the design of MapReduce algorithms involves imposing this key value structure on arbitrary datasets</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26</a:t>
            </a:fld>
            <a:endParaRPr lang="en-US" dirty="0"/>
          </a:p>
        </p:txBody>
      </p:sp>
      <p:sp>
        <p:nvSpPr>
          <p:cNvPr id="6" name="Rectangle 5"/>
          <p:cNvSpPr/>
          <p:nvPr/>
        </p:nvSpPr>
        <p:spPr>
          <a:xfrm>
            <a:off x="1219200" y="4953000"/>
            <a:ext cx="16764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MapReduce Framework</a:t>
            </a:r>
          </a:p>
          <a:p>
            <a:pPr algn="ctr"/>
            <a:r>
              <a:rPr lang="en-US" sz="1400" dirty="0"/>
              <a:t>(Batch Execution Engine)</a:t>
            </a:r>
          </a:p>
        </p:txBody>
      </p:sp>
      <p:sp>
        <p:nvSpPr>
          <p:cNvPr id="7" name="Rectangle 6"/>
          <p:cNvSpPr/>
          <p:nvPr/>
        </p:nvSpPr>
        <p:spPr>
          <a:xfrm>
            <a:off x="5486400" y="4572000"/>
            <a:ext cx="1676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 Function</a:t>
            </a:r>
          </a:p>
        </p:txBody>
      </p:sp>
      <p:sp>
        <p:nvSpPr>
          <p:cNvPr id="8" name="Rectangle 7"/>
          <p:cNvSpPr/>
          <p:nvPr/>
        </p:nvSpPr>
        <p:spPr>
          <a:xfrm>
            <a:off x="5461000" y="5943600"/>
            <a:ext cx="1676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Reduce Function</a:t>
            </a:r>
          </a:p>
        </p:txBody>
      </p:sp>
      <p:cxnSp>
        <p:nvCxnSpPr>
          <p:cNvPr id="14" name="Straight Arrow Connector 13"/>
          <p:cNvCxnSpPr>
            <a:endCxn id="7" idx="1"/>
          </p:cNvCxnSpPr>
          <p:nvPr/>
        </p:nvCxnSpPr>
        <p:spPr>
          <a:xfrm flipV="1">
            <a:off x="2895600" y="4914900"/>
            <a:ext cx="2590800" cy="342900"/>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862943" y="6115050"/>
            <a:ext cx="2590800" cy="285750"/>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97069" y="4888468"/>
            <a:ext cx="646331" cy="369332"/>
          </a:xfrm>
          <a:prstGeom prst="rect">
            <a:avLst/>
          </a:prstGeom>
          <a:solidFill>
            <a:schemeClr val="bg1"/>
          </a:solidFill>
          <a:ln>
            <a:solidFill>
              <a:schemeClr val="bg1"/>
            </a:solidFill>
          </a:ln>
        </p:spPr>
        <p:txBody>
          <a:bodyPr wrap="none" rtlCol="0">
            <a:spAutoFit/>
          </a:bodyPr>
          <a:lstStyle/>
          <a:p>
            <a:r>
              <a:rPr lang="en-US" dirty="0"/>
              <a:t>KVP</a:t>
            </a:r>
          </a:p>
        </p:txBody>
      </p:sp>
      <p:sp>
        <p:nvSpPr>
          <p:cNvPr id="19" name="TextBox 18"/>
          <p:cNvSpPr txBox="1"/>
          <p:nvPr/>
        </p:nvSpPr>
        <p:spPr>
          <a:xfrm>
            <a:off x="3715212" y="6096000"/>
            <a:ext cx="646331" cy="369332"/>
          </a:xfrm>
          <a:prstGeom prst="rect">
            <a:avLst/>
          </a:prstGeom>
          <a:solidFill>
            <a:schemeClr val="bg1"/>
          </a:solidFill>
          <a:ln>
            <a:solidFill>
              <a:schemeClr val="bg1"/>
            </a:solidFill>
          </a:ln>
        </p:spPr>
        <p:txBody>
          <a:bodyPr wrap="none" rtlCol="0">
            <a:spAutoFit/>
          </a:bodyPr>
          <a:lstStyle/>
          <a:p>
            <a:r>
              <a:rPr lang="en-US" dirty="0"/>
              <a:t>KVP</a:t>
            </a:r>
          </a:p>
        </p:txBody>
      </p:sp>
    </p:spTree>
    <p:extLst>
      <p:ext uri="{BB962C8B-B14F-4D97-AF65-F5344CB8AC3E}">
        <p14:creationId xmlns:p14="http://schemas.microsoft.com/office/powerpoint/2010/main" val="689431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br>
              <a:rPr lang="en-US" dirty="0"/>
            </a:br>
            <a:r>
              <a:rPr lang="en-US" sz="3100" dirty="0"/>
              <a:t>A Little About MapReduce as a Framework</a:t>
            </a:r>
          </a:p>
        </p:txBody>
      </p:sp>
      <p:sp>
        <p:nvSpPr>
          <p:cNvPr id="3" name="Content Placeholder 2"/>
          <p:cNvSpPr>
            <a:spLocks noGrp="1"/>
          </p:cNvSpPr>
          <p:nvPr>
            <p:ph idx="1"/>
          </p:nvPr>
        </p:nvSpPr>
        <p:spPr/>
        <p:txBody>
          <a:bodyPr/>
          <a:lstStyle/>
          <a:p>
            <a:r>
              <a:rPr lang="en-US" dirty="0"/>
              <a:t>A set of two data items: a </a:t>
            </a:r>
            <a:r>
              <a:rPr lang="en-US" b="1" dirty="0"/>
              <a:t>key</a:t>
            </a:r>
            <a:r>
              <a:rPr lang="en-US" dirty="0"/>
              <a:t>, which is a unique identifier for some item of data, and the </a:t>
            </a:r>
            <a:r>
              <a:rPr lang="en-US" b="1" dirty="0"/>
              <a:t>value</a:t>
            </a:r>
            <a:r>
              <a:rPr lang="en-US" dirty="0"/>
              <a:t>, which is either the data that is identified or a pointer to the location of that data. </a:t>
            </a:r>
          </a:p>
          <a:p>
            <a:r>
              <a:rPr lang="en-US" dirty="0"/>
              <a:t>The key and value can be either simple or complex types. For example, here are simple key value pairs</a:t>
            </a:r>
          </a:p>
          <a:p>
            <a:pPr lvl="1"/>
            <a:r>
              <a:rPr lang="en-US" dirty="0"/>
              <a:t>&lt;“hello”, 5&gt;</a:t>
            </a:r>
          </a:p>
          <a:p>
            <a:pPr lvl="1"/>
            <a:r>
              <a:rPr lang="en-US" dirty="0"/>
              <a:t>&lt;”hello”, “there”&gt;</a:t>
            </a:r>
          </a:p>
          <a:p>
            <a:r>
              <a:rPr lang="en-US" dirty="0"/>
              <a:t>Key value pairs can also be complex </a:t>
            </a:r>
          </a:p>
          <a:p>
            <a:pPr lvl="1"/>
            <a:r>
              <a:rPr lang="en-US" dirty="0"/>
              <a:t>&lt;”hello”, list(1, 2, 3, 4, 5)&gt; or equivalently &lt;”hello”, {1, 2, 3, 4, 5}&gt; </a:t>
            </a:r>
          </a:p>
          <a:p>
            <a:pPr lvl="1"/>
            <a:r>
              <a:rPr lang="en-US" dirty="0"/>
              <a:t>&lt;</a:t>
            </a:r>
            <a:r>
              <a:rPr lang="en-US" dirty="0" err="1"/>
              <a:t>struct</a:t>
            </a:r>
            <a:r>
              <a:rPr lang="en-US" dirty="0"/>
              <a:t>(“a”, 5), “hello”&gt;</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27</a:t>
            </a:fld>
            <a:endParaRPr lang="en-US" dirty="0"/>
          </a:p>
        </p:txBody>
      </p:sp>
    </p:spTree>
    <p:extLst>
      <p:ext uri="{BB962C8B-B14F-4D97-AF65-F5344CB8AC3E}">
        <p14:creationId xmlns:p14="http://schemas.microsoft.com/office/powerpoint/2010/main" val="1048365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br>
              <a:rPr lang="en-US" dirty="0"/>
            </a:br>
            <a:r>
              <a:rPr lang="en-US" sz="2700" dirty="0"/>
              <a:t>A Little About MapReduce as a Framework</a:t>
            </a:r>
            <a:endParaRPr lang="en-US" dirty="0"/>
          </a:p>
        </p:txBody>
      </p:sp>
      <p:sp>
        <p:nvSpPr>
          <p:cNvPr id="3" name="Content Placeholder 2"/>
          <p:cNvSpPr>
            <a:spLocks noGrp="1"/>
          </p:cNvSpPr>
          <p:nvPr>
            <p:ph idx="1"/>
          </p:nvPr>
        </p:nvSpPr>
        <p:spPr/>
        <p:txBody>
          <a:bodyPr>
            <a:normAutofit/>
          </a:bodyPr>
          <a:lstStyle/>
          <a:p>
            <a:r>
              <a:rPr lang="en-US" dirty="0"/>
              <a:t>Key-value pairs form the basic data structure in MapReduce. </a:t>
            </a:r>
          </a:p>
          <a:p>
            <a:r>
              <a:rPr lang="en-US" dirty="0"/>
              <a:t>Keys and values may be primitives such as integers, floating point values, strings, and raw bytes, or they may be arbitrarily  complex structures (lists, tuples, associative arrays, etc.). </a:t>
            </a:r>
          </a:p>
          <a:p>
            <a:r>
              <a:rPr lang="en-US" dirty="0"/>
              <a:t>Part of the design of MapReduce algorithms involves imposing the key-value structure on arbitrary datasets</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28</a:t>
            </a:fld>
            <a:endParaRPr lang="en-US" dirty="0"/>
          </a:p>
        </p:txBody>
      </p:sp>
    </p:spTree>
    <p:extLst>
      <p:ext uri="{BB962C8B-B14F-4D97-AF65-F5344CB8AC3E}">
        <p14:creationId xmlns:p14="http://schemas.microsoft.com/office/powerpoint/2010/main" val="2750808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br>
              <a:rPr lang="en-US" dirty="0"/>
            </a:br>
            <a:r>
              <a:rPr lang="en-US" sz="3100" dirty="0"/>
              <a:t>A Little About MapReduce as a Framework</a:t>
            </a:r>
            <a:endParaRPr lang="en-US" dirty="0"/>
          </a:p>
        </p:txBody>
      </p:sp>
      <p:sp>
        <p:nvSpPr>
          <p:cNvPr id="3" name="Content Placeholder 2"/>
          <p:cNvSpPr>
            <a:spLocks noGrp="1"/>
          </p:cNvSpPr>
          <p:nvPr>
            <p:ph idx="1"/>
          </p:nvPr>
        </p:nvSpPr>
        <p:spPr/>
        <p:txBody>
          <a:bodyPr/>
          <a:lstStyle/>
          <a:p>
            <a:r>
              <a:rPr lang="en-US" dirty="0"/>
              <a:t>For a collection of web pages, keys may be URLs and values may be the actual HTML content. </a:t>
            </a:r>
          </a:p>
          <a:p>
            <a:r>
              <a:rPr lang="en-US" dirty="0"/>
              <a:t>For a graph, keys may represent node ids and values may contain the adjacency lists of those nodes</a:t>
            </a:r>
          </a:p>
          <a:p>
            <a:r>
              <a:rPr lang="en-US" dirty="0"/>
              <a:t>In some algorithms, input keys are not particularly  meaningful and are simply ignored during processing, </a:t>
            </a:r>
          </a:p>
          <a:p>
            <a:r>
              <a:rPr lang="en-US" dirty="0"/>
              <a:t>While in other cases input keys are used to uniquely identify a datum (such as a record id)</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29</a:t>
            </a:fld>
            <a:endParaRPr lang="en-US" dirty="0"/>
          </a:p>
        </p:txBody>
      </p:sp>
    </p:spTree>
    <p:extLst>
      <p:ext uri="{BB962C8B-B14F-4D97-AF65-F5344CB8AC3E}">
        <p14:creationId xmlns:p14="http://schemas.microsoft.com/office/powerpoint/2010/main" val="3423531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0E666-2898-2147-B274-C7CA17E491E1}"/>
              </a:ext>
            </a:extLst>
          </p:cNvPr>
          <p:cNvSpPr>
            <a:spLocks noGrp="1"/>
          </p:cNvSpPr>
          <p:nvPr>
            <p:ph type="title"/>
          </p:nvPr>
        </p:nvSpPr>
        <p:spPr/>
        <p:txBody>
          <a:bodyPr/>
          <a:lstStyle/>
          <a:p>
            <a:r>
              <a:rPr lang="en-US" dirty="0"/>
              <a:t>More About S3 and HDFS</a:t>
            </a:r>
          </a:p>
        </p:txBody>
      </p:sp>
      <p:graphicFrame>
        <p:nvGraphicFramePr>
          <p:cNvPr id="6" name="Table 6">
            <a:extLst>
              <a:ext uri="{FF2B5EF4-FFF2-40B4-BE49-F238E27FC236}">
                <a16:creationId xmlns:a16="http://schemas.microsoft.com/office/drawing/2014/main" id="{734B96E1-7C53-E640-84D9-66330A0E227B}"/>
              </a:ext>
            </a:extLst>
          </p:cNvPr>
          <p:cNvGraphicFramePr>
            <a:graphicFrameLocks noGrp="1"/>
          </p:cNvGraphicFramePr>
          <p:nvPr>
            <p:ph idx="1"/>
            <p:extLst>
              <p:ext uri="{D42A27DB-BD31-4B8C-83A1-F6EECF244321}">
                <p14:modId xmlns:p14="http://schemas.microsoft.com/office/powerpoint/2010/main" val="3478688730"/>
              </p:ext>
            </p:extLst>
          </p:nvPr>
        </p:nvGraphicFramePr>
        <p:xfrm>
          <a:off x="457200" y="1600200"/>
          <a:ext cx="8229600" cy="3591560"/>
        </p:xfrm>
        <a:graphic>
          <a:graphicData uri="http://schemas.openxmlformats.org/drawingml/2006/table">
            <a:tbl>
              <a:tblPr firstRow="1" bandRow="1">
                <a:tableStyleId>{5C22544A-7EE6-4342-B048-85BDC9FD1C3A}</a:tableStyleId>
              </a:tblPr>
              <a:tblGrid>
                <a:gridCol w="2498942">
                  <a:extLst>
                    <a:ext uri="{9D8B030D-6E8A-4147-A177-3AD203B41FA5}">
                      <a16:colId xmlns:a16="http://schemas.microsoft.com/office/drawing/2014/main" val="3950459377"/>
                    </a:ext>
                  </a:extLst>
                </a:gridCol>
                <a:gridCol w="2918565">
                  <a:extLst>
                    <a:ext uri="{9D8B030D-6E8A-4147-A177-3AD203B41FA5}">
                      <a16:colId xmlns:a16="http://schemas.microsoft.com/office/drawing/2014/main" val="2765896536"/>
                    </a:ext>
                  </a:extLst>
                </a:gridCol>
                <a:gridCol w="2812093">
                  <a:extLst>
                    <a:ext uri="{9D8B030D-6E8A-4147-A177-3AD203B41FA5}">
                      <a16:colId xmlns:a16="http://schemas.microsoft.com/office/drawing/2014/main" val="1002943172"/>
                    </a:ext>
                  </a:extLst>
                </a:gridCol>
              </a:tblGrid>
              <a:tr h="370840">
                <a:tc>
                  <a:txBody>
                    <a:bodyPr/>
                    <a:lstStyle/>
                    <a:p>
                      <a:endParaRPr lang="en-US" sz="1400" dirty="0"/>
                    </a:p>
                  </a:txBody>
                  <a:tcPr/>
                </a:tc>
                <a:tc>
                  <a:txBody>
                    <a:bodyPr/>
                    <a:lstStyle/>
                    <a:p>
                      <a:r>
                        <a:rPr lang="en-US" sz="1400" dirty="0"/>
                        <a:t>S3</a:t>
                      </a:r>
                    </a:p>
                  </a:txBody>
                  <a:tcPr/>
                </a:tc>
                <a:tc>
                  <a:txBody>
                    <a:bodyPr/>
                    <a:lstStyle/>
                    <a:p>
                      <a:r>
                        <a:rPr lang="en-US" sz="1400" dirty="0"/>
                        <a:t>HDFS</a:t>
                      </a:r>
                    </a:p>
                  </a:txBody>
                  <a:tcPr/>
                </a:tc>
                <a:extLst>
                  <a:ext uri="{0D108BD9-81ED-4DB2-BD59-A6C34878D82A}">
                    <a16:rowId xmlns:a16="http://schemas.microsoft.com/office/drawing/2014/main" val="3508505111"/>
                  </a:ext>
                </a:extLst>
              </a:tr>
              <a:tr h="370840">
                <a:tc>
                  <a:txBody>
                    <a:bodyPr/>
                    <a:lstStyle/>
                    <a:p>
                      <a:pPr algn="l"/>
                      <a:r>
                        <a:rPr lang="en-US" sz="1200" b="0" dirty="0">
                          <a:effectLst/>
                        </a:rPr>
                        <a:t>Availability</a:t>
                      </a:r>
                    </a:p>
                  </a:txBody>
                  <a:tcPr anchor="ctr"/>
                </a:tc>
                <a:tc>
                  <a:txBody>
                    <a:bodyPr/>
                    <a:lstStyle/>
                    <a:p>
                      <a:r>
                        <a:rPr lang="en-US" sz="1200" b="0" dirty="0">
                          <a:effectLst/>
                        </a:rPr>
                        <a:t>99.99%</a:t>
                      </a:r>
                    </a:p>
                  </a:txBody>
                  <a:tcPr anchor="ctr"/>
                </a:tc>
                <a:tc>
                  <a:txBody>
                    <a:bodyPr/>
                    <a:lstStyle/>
                    <a:p>
                      <a:r>
                        <a:rPr lang="en-US" sz="1200" b="0" dirty="0">
                          <a:effectLst/>
                        </a:rPr>
                        <a:t>99.9% (estimated)</a:t>
                      </a:r>
                    </a:p>
                  </a:txBody>
                  <a:tcPr anchor="ctr"/>
                </a:tc>
                <a:extLst>
                  <a:ext uri="{0D108BD9-81ED-4DB2-BD59-A6C34878D82A}">
                    <a16:rowId xmlns:a16="http://schemas.microsoft.com/office/drawing/2014/main" val="2528851871"/>
                  </a:ext>
                </a:extLst>
              </a:tr>
              <a:tr h="370840">
                <a:tc>
                  <a:txBody>
                    <a:bodyPr/>
                    <a:lstStyle/>
                    <a:p>
                      <a:pPr algn="l"/>
                      <a:r>
                        <a:rPr lang="en-US" sz="1200" b="0" dirty="0">
                          <a:effectLst/>
                        </a:rPr>
                        <a:t>Durability</a:t>
                      </a:r>
                    </a:p>
                  </a:txBody>
                  <a:tcPr anchor="ctr"/>
                </a:tc>
                <a:tc>
                  <a:txBody>
                    <a:bodyPr/>
                    <a:lstStyle/>
                    <a:p>
                      <a:r>
                        <a:rPr lang="en-US" sz="1200" b="0" dirty="0">
                          <a:effectLst/>
                        </a:rPr>
                        <a:t>99.999999999%</a:t>
                      </a:r>
                    </a:p>
                  </a:txBody>
                  <a:tcPr anchor="ctr"/>
                </a:tc>
                <a:tc>
                  <a:txBody>
                    <a:bodyPr/>
                    <a:lstStyle/>
                    <a:p>
                      <a:r>
                        <a:rPr lang="en-US" sz="1200" b="0" dirty="0">
                          <a:effectLst/>
                        </a:rPr>
                        <a:t>99.9999% (estimated)</a:t>
                      </a:r>
                    </a:p>
                  </a:txBody>
                  <a:tcPr anchor="ctr"/>
                </a:tc>
                <a:extLst>
                  <a:ext uri="{0D108BD9-81ED-4DB2-BD59-A6C34878D82A}">
                    <a16:rowId xmlns:a16="http://schemas.microsoft.com/office/drawing/2014/main" val="1299360525"/>
                  </a:ext>
                </a:extLst>
              </a:tr>
              <a:tr h="370840">
                <a:tc>
                  <a:txBody>
                    <a:bodyPr/>
                    <a:lstStyle/>
                    <a:p>
                      <a:r>
                        <a:rPr lang="en-US" sz="1200" dirty="0"/>
                        <a:t>Eventual Consistency</a:t>
                      </a:r>
                    </a:p>
                  </a:txBody>
                  <a:tcPr anchor="ctr"/>
                </a:tc>
                <a:tc>
                  <a:txBody>
                    <a:bodyPr/>
                    <a:lstStyle/>
                    <a:p>
                      <a:r>
                        <a:rPr lang="en-US" sz="1200" dirty="0"/>
                        <a:t>Yes (see next slide)</a:t>
                      </a:r>
                    </a:p>
                  </a:txBody>
                  <a:tcPr/>
                </a:tc>
                <a:tc>
                  <a:txBody>
                    <a:bodyPr/>
                    <a:lstStyle/>
                    <a:p>
                      <a:r>
                        <a:rPr lang="en-US" sz="1200" dirty="0"/>
                        <a:t>No (strong consistency)</a:t>
                      </a:r>
                    </a:p>
                  </a:txBody>
                  <a:tcPr/>
                </a:tc>
                <a:extLst>
                  <a:ext uri="{0D108BD9-81ED-4DB2-BD59-A6C34878D82A}">
                    <a16:rowId xmlns:a16="http://schemas.microsoft.com/office/drawing/2014/main" val="3124604737"/>
                  </a:ext>
                </a:extLst>
              </a:tr>
              <a:tr h="370840">
                <a:tc>
                  <a:txBody>
                    <a:bodyPr/>
                    <a:lstStyle/>
                    <a:p>
                      <a:r>
                        <a:rPr lang="en-US" sz="1200" dirty="0"/>
                        <a:t>Storage Cost Per TB (AWS)</a:t>
                      </a:r>
                    </a:p>
                  </a:txBody>
                  <a:tcPr anchor="ctr"/>
                </a:tc>
                <a:tc>
                  <a:txBody>
                    <a:bodyPr/>
                    <a:lstStyle/>
                    <a:p>
                      <a:r>
                        <a:rPr lang="en-US" sz="1200" dirty="0"/>
                        <a:t>$20/month</a:t>
                      </a:r>
                    </a:p>
                  </a:txBody>
                  <a:tcPr/>
                </a:tc>
                <a:tc>
                  <a:txBody>
                    <a:bodyPr/>
                    <a:lstStyle/>
                    <a:p>
                      <a:r>
                        <a:rPr lang="en-US" sz="1200" dirty="0"/>
                        <a:t>$200/month</a:t>
                      </a:r>
                    </a:p>
                  </a:txBody>
                  <a:tcPr/>
                </a:tc>
                <a:extLst>
                  <a:ext uri="{0D108BD9-81ED-4DB2-BD59-A6C34878D82A}">
                    <a16:rowId xmlns:a16="http://schemas.microsoft.com/office/drawing/2014/main" val="648814768"/>
                  </a:ext>
                </a:extLst>
              </a:tr>
              <a:tr h="370840">
                <a:tc>
                  <a:txBody>
                    <a:bodyPr/>
                    <a:lstStyle/>
                    <a:p>
                      <a:r>
                        <a:rPr lang="en-US" sz="1200" dirty="0"/>
                        <a:t>Persistent On AWS EMR (Hadoop) Cluster Termination</a:t>
                      </a:r>
                    </a:p>
                  </a:txBody>
                  <a:tcPr anchor="ctr"/>
                </a:tc>
                <a:tc>
                  <a:txBody>
                    <a:bodyPr/>
                    <a:lstStyle/>
                    <a:p>
                      <a:r>
                        <a:rPr lang="en-US" sz="1200" dirty="0"/>
                        <a:t>Yes</a:t>
                      </a:r>
                    </a:p>
                  </a:txBody>
                  <a:tcPr/>
                </a:tc>
                <a:tc>
                  <a:txBody>
                    <a:bodyPr/>
                    <a:lstStyle/>
                    <a:p>
                      <a:r>
                        <a:rPr lang="en-US" sz="1200" dirty="0"/>
                        <a:t>No</a:t>
                      </a:r>
                    </a:p>
                  </a:txBody>
                  <a:tcPr/>
                </a:tc>
                <a:extLst>
                  <a:ext uri="{0D108BD9-81ED-4DB2-BD59-A6C34878D82A}">
                    <a16:rowId xmlns:a16="http://schemas.microsoft.com/office/drawing/2014/main" val="2922337804"/>
                  </a:ext>
                </a:extLst>
              </a:tr>
              <a:tr h="370840">
                <a:tc>
                  <a:txBody>
                    <a:bodyPr/>
                    <a:lstStyle/>
                    <a:p>
                      <a:r>
                        <a:rPr lang="en-US" sz="1200" dirty="0"/>
                        <a:t>Performance for Parallel Processing (Hadoop/Spark)</a:t>
                      </a:r>
                    </a:p>
                  </a:txBody>
                  <a:tcPr anchor="ctr"/>
                </a:tc>
                <a:tc>
                  <a:txBody>
                    <a:bodyPr/>
                    <a:lstStyle/>
                    <a:p>
                      <a:pPr marL="171450" indent="-171450">
                        <a:buFont typeface="Arial" panose="020B0604020202020204" pitchFamily="34" charset="0"/>
                        <a:buChar char="•"/>
                      </a:pPr>
                      <a:r>
                        <a:rPr lang="en-US" sz="1200" dirty="0"/>
                        <a:t>Much better performance versus its storage cost</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2x faster for parallel processing than S3</a:t>
                      </a:r>
                    </a:p>
                  </a:txBody>
                  <a:tcPr/>
                </a:tc>
                <a:extLst>
                  <a:ext uri="{0D108BD9-81ED-4DB2-BD59-A6C34878D82A}">
                    <a16:rowId xmlns:a16="http://schemas.microsoft.com/office/drawing/2014/main" val="3063215626"/>
                  </a:ext>
                </a:extLst>
              </a:tr>
              <a:tr h="370840">
                <a:tc>
                  <a:txBody>
                    <a:bodyPr/>
                    <a:lstStyle/>
                    <a:p>
                      <a:r>
                        <a:rPr lang="en-US" sz="1200" dirty="0"/>
                        <a:t>Best Used For</a:t>
                      </a:r>
                    </a:p>
                  </a:txBody>
                  <a:tcPr anchor="ctr"/>
                </a:tc>
                <a:tc>
                  <a:txBody>
                    <a:bodyPr/>
                    <a:lstStyle/>
                    <a:p>
                      <a:pPr marL="171450" indent="-171450">
                        <a:buFont typeface="Arial" panose="020B0604020202020204" pitchFamily="34" charset="0"/>
                        <a:buChar char="•"/>
                      </a:pPr>
                      <a:r>
                        <a:rPr lang="en-US" sz="1200" dirty="0"/>
                        <a:t>Persisting large volumes of data being kept long term</a:t>
                      </a:r>
                    </a:p>
                    <a:p>
                      <a:pPr marL="171450" indent="-171450">
                        <a:buFont typeface="Arial" panose="020B0604020202020204" pitchFamily="34" charset="0"/>
                        <a:buChar char="•"/>
                      </a:pPr>
                      <a:r>
                        <a:rPr lang="en-US" sz="1200" dirty="0"/>
                        <a:t>Useful in support of the data lake patten (to be discussed later)</a:t>
                      </a:r>
                    </a:p>
                  </a:txBody>
                  <a:tcPr/>
                </a:tc>
                <a:tc>
                  <a:txBody>
                    <a:bodyPr/>
                    <a:lstStyle/>
                    <a:p>
                      <a:pPr marL="171450" indent="-171450">
                        <a:buFont typeface="Arial" panose="020B0604020202020204" pitchFamily="34" charset="0"/>
                        <a:buChar char="•"/>
                      </a:pPr>
                      <a:r>
                        <a:rPr lang="en-US" sz="1200" dirty="0"/>
                        <a:t>When maximum performance is required</a:t>
                      </a:r>
                    </a:p>
                    <a:p>
                      <a:pPr marL="171450" indent="-171450">
                        <a:buFont typeface="Arial" panose="020B0604020202020204" pitchFamily="34" charset="0"/>
                        <a:buChar char="•"/>
                      </a:pPr>
                      <a:r>
                        <a:rPr lang="en-US" sz="1200" dirty="0"/>
                        <a:t>When data is frequently accessed</a:t>
                      </a:r>
                    </a:p>
                    <a:p>
                      <a:pPr marL="171450" indent="-171450">
                        <a:buFont typeface="Arial" panose="020B0604020202020204" pitchFamily="34" charset="0"/>
                        <a:buChar char="•"/>
                      </a:pPr>
                      <a:r>
                        <a:rPr lang="en-US" sz="1200" dirty="0"/>
                        <a:t>For transient intermediate results</a:t>
                      </a:r>
                    </a:p>
                  </a:txBody>
                  <a:tcPr/>
                </a:tc>
                <a:extLst>
                  <a:ext uri="{0D108BD9-81ED-4DB2-BD59-A6C34878D82A}">
                    <a16:rowId xmlns:a16="http://schemas.microsoft.com/office/drawing/2014/main" val="3911968726"/>
                  </a:ext>
                </a:extLst>
              </a:tr>
            </a:tbl>
          </a:graphicData>
        </a:graphic>
      </p:graphicFrame>
      <p:sp>
        <p:nvSpPr>
          <p:cNvPr id="4" name="Footer Placeholder 3">
            <a:extLst>
              <a:ext uri="{FF2B5EF4-FFF2-40B4-BE49-F238E27FC236}">
                <a16:creationId xmlns:a16="http://schemas.microsoft.com/office/drawing/2014/main" id="{4ACEBDA0-6F1A-2046-A65E-36DCF269E854}"/>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42D70624-2F71-F247-9F32-2C8685FA8517}"/>
              </a:ext>
            </a:extLst>
          </p:cNvPr>
          <p:cNvSpPr>
            <a:spLocks noGrp="1"/>
          </p:cNvSpPr>
          <p:nvPr>
            <p:ph type="sldNum" sz="quarter" idx="12"/>
          </p:nvPr>
        </p:nvSpPr>
        <p:spPr/>
        <p:txBody>
          <a:bodyPr/>
          <a:lstStyle/>
          <a:p>
            <a:fld id="{9AA7C465-8597-4488-B68C-958448427716}" type="slidenum">
              <a:rPr lang="en-US" smtClean="0"/>
              <a:t>3</a:t>
            </a:fld>
            <a:endParaRPr lang="en-US" dirty="0"/>
          </a:p>
        </p:txBody>
      </p:sp>
    </p:spTree>
    <p:extLst>
      <p:ext uri="{BB962C8B-B14F-4D97-AF65-F5344CB8AC3E}">
        <p14:creationId xmlns:p14="http://schemas.microsoft.com/office/powerpoint/2010/main" val="1831444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Workflow</a:t>
            </a:r>
          </a:p>
        </p:txBody>
      </p:sp>
      <p:sp>
        <p:nvSpPr>
          <p:cNvPr id="3" name="Content Placeholder 2"/>
          <p:cNvSpPr>
            <a:spLocks noGrp="1"/>
          </p:cNvSpPr>
          <p:nvPr>
            <p:ph idx="1"/>
          </p:nvPr>
        </p:nvSpPr>
        <p:spPr/>
        <p:txBody>
          <a:bodyPr>
            <a:normAutofit/>
          </a:bodyPr>
          <a:lstStyle/>
          <a:p>
            <a:r>
              <a:rPr lang="en-US" dirty="0"/>
              <a:t>MapReduce splits the input data into independent splits often aligned with HDFS file blocks</a:t>
            </a:r>
          </a:p>
          <a:p>
            <a:r>
              <a:rPr lang="en-US" dirty="0"/>
              <a:t>Each of these splits is processed by map functions in a completely parallel manner</a:t>
            </a:r>
          </a:p>
          <a:p>
            <a:r>
              <a:rPr lang="en-US" dirty="0"/>
              <a:t>But what if some of the output from a map function should be grouped for further processing with the output of some other map function</a:t>
            </a:r>
          </a:p>
          <a:p>
            <a:r>
              <a:rPr lang="en-US" dirty="0"/>
              <a:t>Recall each map functions executes on a different node with a separate file system</a:t>
            </a:r>
          </a:p>
          <a:p>
            <a:r>
              <a:rPr lang="en-US" dirty="0"/>
              <a:t>So each map function also indicates which subset of the data it outputs should be processed as a unique group</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30</a:t>
            </a:fld>
            <a:endParaRPr lang="en-US" dirty="0"/>
          </a:p>
        </p:txBody>
      </p:sp>
    </p:spTree>
    <p:extLst>
      <p:ext uri="{BB962C8B-B14F-4D97-AF65-F5344CB8AC3E}">
        <p14:creationId xmlns:p14="http://schemas.microsoft.com/office/powerpoint/2010/main" val="2419529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Workflow</a:t>
            </a:r>
          </a:p>
        </p:txBody>
      </p:sp>
      <p:sp>
        <p:nvSpPr>
          <p:cNvPr id="3" name="Content Placeholder 2"/>
          <p:cNvSpPr>
            <a:spLocks noGrp="1"/>
          </p:cNvSpPr>
          <p:nvPr>
            <p:ph idx="1"/>
          </p:nvPr>
        </p:nvSpPr>
        <p:spPr/>
        <p:txBody>
          <a:bodyPr/>
          <a:lstStyle/>
          <a:p>
            <a:r>
              <a:rPr lang="en-US" dirty="0"/>
              <a:t>The MapReduce framework collects the map output from each node for a group</a:t>
            </a:r>
          </a:p>
          <a:p>
            <a:r>
              <a:rPr lang="en-US" dirty="0"/>
              <a:t>The data of the same group from all map nodes is then assembled together then presented to a reduce function</a:t>
            </a:r>
          </a:p>
          <a:p>
            <a:r>
              <a:rPr lang="en-US" dirty="0"/>
              <a:t>The reduce function processes data from multiple nodes which should, as a final step, be processed together </a:t>
            </a:r>
          </a:p>
          <a:p>
            <a:r>
              <a:rPr lang="en-US" dirty="0"/>
              <a:t>The output of each reduce function is saved to an HDFS file (or S3 object)</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31</a:t>
            </a:fld>
            <a:endParaRPr lang="en-US" dirty="0"/>
          </a:p>
        </p:txBody>
      </p:sp>
    </p:spTree>
    <p:extLst>
      <p:ext uri="{BB962C8B-B14F-4D97-AF65-F5344CB8AC3E}">
        <p14:creationId xmlns:p14="http://schemas.microsoft.com/office/powerpoint/2010/main" val="2911619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MapReduce Framework</a:t>
            </a:r>
            <a:br>
              <a:rPr lang="en-US" dirty="0"/>
            </a:br>
            <a:r>
              <a:rPr lang="en-US" sz="3600" dirty="0"/>
              <a:t>Conceptual Landscape</a:t>
            </a:r>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32</a:t>
            </a:fld>
            <a:endParaRPr lang="en-US" dirty="0"/>
          </a:p>
        </p:txBody>
      </p:sp>
      <p:sp>
        <p:nvSpPr>
          <p:cNvPr id="8" name="Pentagon 7"/>
          <p:cNvSpPr/>
          <p:nvPr/>
        </p:nvSpPr>
        <p:spPr>
          <a:xfrm>
            <a:off x="1879600" y="4311725"/>
            <a:ext cx="1045972" cy="63367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Read Record</a:t>
            </a:r>
          </a:p>
        </p:txBody>
      </p:sp>
      <p:sp>
        <p:nvSpPr>
          <p:cNvPr id="11" name="Rectangle 10"/>
          <p:cNvSpPr/>
          <p:nvPr/>
        </p:nvSpPr>
        <p:spPr>
          <a:xfrm>
            <a:off x="76200" y="4311725"/>
            <a:ext cx="865632" cy="633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Input</a:t>
            </a:r>
          </a:p>
          <a:p>
            <a:pPr algn="ctr"/>
            <a:r>
              <a:rPr lang="en-US" sz="1600" dirty="0" err="1"/>
              <a:t>FIle</a:t>
            </a:r>
            <a:endParaRPr lang="en-US" sz="1600" dirty="0"/>
          </a:p>
        </p:txBody>
      </p:sp>
      <p:sp>
        <p:nvSpPr>
          <p:cNvPr id="12" name="Pentagon 11"/>
          <p:cNvSpPr/>
          <p:nvPr/>
        </p:nvSpPr>
        <p:spPr>
          <a:xfrm>
            <a:off x="3498596" y="4311725"/>
            <a:ext cx="1045972" cy="63367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Map</a:t>
            </a:r>
          </a:p>
          <a:p>
            <a:pPr algn="ctr"/>
            <a:r>
              <a:rPr lang="en-US" sz="1600" dirty="0"/>
              <a:t>Phase</a:t>
            </a:r>
          </a:p>
        </p:txBody>
      </p:sp>
      <p:sp>
        <p:nvSpPr>
          <p:cNvPr id="13" name="Pentagon 12"/>
          <p:cNvSpPr/>
          <p:nvPr/>
        </p:nvSpPr>
        <p:spPr>
          <a:xfrm>
            <a:off x="6396736" y="4311725"/>
            <a:ext cx="1045972" cy="63367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Reduce</a:t>
            </a:r>
          </a:p>
        </p:txBody>
      </p:sp>
      <p:cxnSp>
        <p:nvCxnSpPr>
          <p:cNvPr id="16" name="Straight Arrow Connector 15"/>
          <p:cNvCxnSpPr>
            <a:stCxn id="11" idx="3"/>
          </p:cNvCxnSpPr>
          <p:nvPr/>
        </p:nvCxnSpPr>
        <p:spPr>
          <a:xfrm>
            <a:off x="941832" y="4628561"/>
            <a:ext cx="93776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150864" y="2895600"/>
            <a:ext cx="1933543" cy="830997"/>
          </a:xfrm>
          <a:prstGeom prst="rect">
            <a:avLst/>
          </a:prstGeom>
          <a:noFill/>
        </p:spPr>
        <p:txBody>
          <a:bodyPr wrap="none" rtlCol="0">
            <a:spAutoFit/>
          </a:bodyPr>
          <a:lstStyle/>
          <a:p>
            <a:r>
              <a:rPr lang="en-US" sz="1600" dirty="0"/>
              <a:t>Process one KVP</a:t>
            </a:r>
          </a:p>
          <a:p>
            <a:r>
              <a:rPr lang="en-US" sz="1600" dirty="0"/>
              <a:t>(from input record) </a:t>
            </a:r>
          </a:p>
          <a:p>
            <a:r>
              <a:rPr lang="en-US" sz="1600" dirty="0"/>
              <a:t>at a time until done</a:t>
            </a:r>
          </a:p>
        </p:txBody>
      </p:sp>
      <p:cxnSp>
        <p:nvCxnSpPr>
          <p:cNvPr id="21" name="Straight Arrow Connector 20"/>
          <p:cNvCxnSpPr/>
          <p:nvPr/>
        </p:nvCxnSpPr>
        <p:spPr>
          <a:xfrm>
            <a:off x="5603240" y="4644877"/>
            <a:ext cx="79349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705100" y="4628561"/>
            <a:ext cx="79349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98218" y="4141095"/>
            <a:ext cx="742511" cy="307777"/>
          </a:xfrm>
          <a:prstGeom prst="rect">
            <a:avLst/>
          </a:prstGeom>
          <a:noFill/>
        </p:spPr>
        <p:txBody>
          <a:bodyPr wrap="none" rtlCol="0">
            <a:spAutoFit/>
          </a:bodyPr>
          <a:lstStyle/>
          <a:p>
            <a:r>
              <a:rPr lang="en-US" sz="1400" dirty="0"/>
              <a:t>Split(s)</a:t>
            </a:r>
          </a:p>
        </p:txBody>
      </p:sp>
      <p:sp>
        <p:nvSpPr>
          <p:cNvPr id="26" name="Rectangle 25"/>
          <p:cNvSpPr/>
          <p:nvPr/>
        </p:nvSpPr>
        <p:spPr>
          <a:xfrm>
            <a:off x="8164068" y="4311725"/>
            <a:ext cx="865632" cy="633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OutputFIle</a:t>
            </a:r>
            <a:endParaRPr lang="en-US" sz="1600" dirty="0"/>
          </a:p>
        </p:txBody>
      </p:sp>
      <p:cxnSp>
        <p:nvCxnSpPr>
          <p:cNvPr id="27" name="Straight Arrow Connector 26"/>
          <p:cNvCxnSpPr/>
          <p:nvPr/>
        </p:nvCxnSpPr>
        <p:spPr>
          <a:xfrm>
            <a:off x="7298436" y="4587967"/>
            <a:ext cx="79349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2" name="Circular Arrow 31"/>
          <p:cNvSpPr/>
          <p:nvPr/>
        </p:nvSpPr>
        <p:spPr>
          <a:xfrm>
            <a:off x="6023739" y="3590258"/>
            <a:ext cx="1851785" cy="1807704"/>
          </a:xfrm>
          <a:prstGeom prst="circularArrow">
            <a:avLst>
              <a:gd name="adj1" fmla="val 10980"/>
              <a:gd name="adj2" fmla="val 1142322"/>
              <a:gd name="adj3" fmla="val 4500000"/>
              <a:gd name="adj4" fmla="val 10800000"/>
              <a:gd name="adj5" fmla="val 12500"/>
            </a:avLst>
          </a:prstGeom>
          <a:blipFill rotWithShape="0">
            <a:blip r:embed="rId2"/>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0" name="Circular Arrow 29"/>
          <p:cNvSpPr/>
          <p:nvPr/>
        </p:nvSpPr>
        <p:spPr>
          <a:xfrm>
            <a:off x="3089531" y="3607644"/>
            <a:ext cx="1851785" cy="1807704"/>
          </a:xfrm>
          <a:prstGeom prst="circularArrow">
            <a:avLst>
              <a:gd name="adj1" fmla="val 10980"/>
              <a:gd name="adj2" fmla="val 1142322"/>
              <a:gd name="adj3" fmla="val 4500000"/>
              <a:gd name="adj4" fmla="val 10800000"/>
              <a:gd name="adj5" fmla="val 12500"/>
            </a:avLst>
          </a:prstGeom>
          <a:blipFill rotWithShape="0">
            <a:blip r:embed="rId2"/>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r>
              <a:rPr lang="en-US" dirty="0"/>
              <a:t>c</a:t>
            </a:r>
          </a:p>
        </p:txBody>
      </p:sp>
      <p:sp>
        <p:nvSpPr>
          <p:cNvPr id="34" name="Rectangle 33"/>
          <p:cNvSpPr/>
          <p:nvPr/>
        </p:nvSpPr>
        <p:spPr>
          <a:xfrm>
            <a:off x="6360668" y="5860703"/>
            <a:ext cx="1082040" cy="844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Reduce</a:t>
            </a:r>
          </a:p>
          <a:p>
            <a:pPr algn="ctr"/>
            <a:r>
              <a:rPr lang="en-US" sz="1600" dirty="0" err="1"/>
              <a:t>Funct</a:t>
            </a:r>
            <a:endParaRPr lang="en-US" sz="1600" dirty="0"/>
          </a:p>
        </p:txBody>
      </p:sp>
      <p:sp>
        <p:nvSpPr>
          <p:cNvPr id="35" name="Rectangle 34"/>
          <p:cNvSpPr/>
          <p:nvPr/>
        </p:nvSpPr>
        <p:spPr>
          <a:xfrm>
            <a:off x="3363678" y="5860703"/>
            <a:ext cx="1082040" cy="844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Map</a:t>
            </a:r>
          </a:p>
          <a:p>
            <a:pPr algn="ctr"/>
            <a:r>
              <a:rPr lang="en-US" sz="1600" dirty="0" err="1"/>
              <a:t>Funct</a:t>
            </a:r>
            <a:endParaRPr lang="en-US" sz="1600" dirty="0"/>
          </a:p>
        </p:txBody>
      </p:sp>
      <p:sp>
        <p:nvSpPr>
          <p:cNvPr id="36" name="Rectangle 35"/>
          <p:cNvSpPr/>
          <p:nvPr/>
        </p:nvSpPr>
        <p:spPr>
          <a:xfrm>
            <a:off x="1699260" y="5860703"/>
            <a:ext cx="1082040" cy="844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Record Reader</a:t>
            </a:r>
          </a:p>
          <a:p>
            <a:pPr algn="ctr"/>
            <a:r>
              <a:rPr lang="en-US" sz="1600" dirty="0" err="1"/>
              <a:t>Funct</a:t>
            </a:r>
            <a:endParaRPr lang="en-US" sz="1600" dirty="0"/>
          </a:p>
        </p:txBody>
      </p:sp>
      <p:cxnSp>
        <p:nvCxnSpPr>
          <p:cNvPr id="39" name="Straight Arrow Connector 38"/>
          <p:cNvCxnSpPr>
            <a:stCxn id="8" idx="2"/>
            <a:endCxn id="36" idx="0"/>
          </p:cNvCxnSpPr>
          <p:nvPr/>
        </p:nvCxnSpPr>
        <p:spPr>
          <a:xfrm>
            <a:off x="2240280" y="4945398"/>
            <a:ext cx="0" cy="915305"/>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04698" y="4940309"/>
            <a:ext cx="0" cy="915305"/>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793484" y="4940309"/>
            <a:ext cx="0" cy="915305"/>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627124" y="5227030"/>
            <a:ext cx="611860" cy="341259"/>
          </a:xfrm>
          <a:prstGeom prst="rect">
            <a:avLst/>
          </a:prstGeom>
          <a:noFill/>
        </p:spPr>
        <p:txBody>
          <a:bodyPr wrap="none" rtlCol="0">
            <a:spAutoFit/>
          </a:bodyPr>
          <a:lstStyle/>
          <a:p>
            <a:r>
              <a:rPr lang="en-US" sz="1600" dirty="0"/>
              <a:t>KVP</a:t>
            </a:r>
          </a:p>
        </p:txBody>
      </p:sp>
      <p:sp>
        <p:nvSpPr>
          <p:cNvPr id="43" name="TextBox 42"/>
          <p:cNvSpPr txBox="1"/>
          <p:nvPr/>
        </p:nvSpPr>
        <p:spPr>
          <a:xfrm>
            <a:off x="3247416" y="5227030"/>
            <a:ext cx="611860" cy="341259"/>
          </a:xfrm>
          <a:prstGeom prst="rect">
            <a:avLst/>
          </a:prstGeom>
          <a:noFill/>
        </p:spPr>
        <p:txBody>
          <a:bodyPr wrap="none" rtlCol="0">
            <a:spAutoFit/>
          </a:bodyPr>
          <a:lstStyle/>
          <a:p>
            <a:r>
              <a:rPr lang="en-US" sz="1600" dirty="0"/>
              <a:t>KVP</a:t>
            </a:r>
          </a:p>
        </p:txBody>
      </p:sp>
      <p:sp>
        <p:nvSpPr>
          <p:cNvPr id="44" name="TextBox 43"/>
          <p:cNvSpPr txBox="1"/>
          <p:nvPr/>
        </p:nvSpPr>
        <p:spPr>
          <a:xfrm>
            <a:off x="6169940" y="5227030"/>
            <a:ext cx="611860" cy="341259"/>
          </a:xfrm>
          <a:prstGeom prst="rect">
            <a:avLst/>
          </a:prstGeom>
          <a:noFill/>
        </p:spPr>
        <p:txBody>
          <a:bodyPr wrap="none" rtlCol="0">
            <a:spAutoFit/>
          </a:bodyPr>
          <a:lstStyle/>
          <a:p>
            <a:r>
              <a:rPr lang="en-US" sz="1600" dirty="0"/>
              <a:t>KVP</a:t>
            </a:r>
          </a:p>
        </p:txBody>
      </p:sp>
      <p:sp>
        <p:nvSpPr>
          <p:cNvPr id="45" name="TextBox 44"/>
          <p:cNvSpPr txBox="1"/>
          <p:nvPr/>
        </p:nvSpPr>
        <p:spPr>
          <a:xfrm>
            <a:off x="5753101" y="2590800"/>
            <a:ext cx="2489784" cy="1077218"/>
          </a:xfrm>
          <a:prstGeom prst="rect">
            <a:avLst/>
          </a:prstGeom>
          <a:noFill/>
        </p:spPr>
        <p:txBody>
          <a:bodyPr wrap="none" rtlCol="0">
            <a:spAutoFit/>
          </a:bodyPr>
          <a:lstStyle/>
          <a:p>
            <a:pPr algn="ctr"/>
            <a:r>
              <a:rPr lang="en-US" sz="1600" dirty="0"/>
              <a:t>Process one KVP</a:t>
            </a:r>
          </a:p>
          <a:p>
            <a:pPr algn="ctr"/>
            <a:r>
              <a:rPr lang="en-US" sz="1600" dirty="0"/>
              <a:t>(from intermediate KVPs)</a:t>
            </a:r>
          </a:p>
          <a:p>
            <a:pPr algn="ctr"/>
            <a:r>
              <a:rPr lang="en-US" sz="1600" dirty="0"/>
              <a:t>for this reducer</a:t>
            </a:r>
          </a:p>
          <a:p>
            <a:pPr algn="ctr"/>
            <a:r>
              <a:rPr lang="en-US" sz="1600" dirty="0"/>
              <a:t>at a time until done</a:t>
            </a:r>
          </a:p>
        </p:txBody>
      </p:sp>
      <p:sp>
        <p:nvSpPr>
          <p:cNvPr id="47" name="Pentagon 46"/>
          <p:cNvSpPr/>
          <p:nvPr/>
        </p:nvSpPr>
        <p:spPr>
          <a:xfrm>
            <a:off x="4935728" y="4319327"/>
            <a:ext cx="1045972" cy="63367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Shuffle &amp; Sort</a:t>
            </a:r>
          </a:p>
        </p:txBody>
      </p:sp>
      <p:cxnSp>
        <p:nvCxnSpPr>
          <p:cNvPr id="48" name="Straight Arrow Connector 47"/>
          <p:cNvCxnSpPr/>
          <p:nvPr/>
        </p:nvCxnSpPr>
        <p:spPr>
          <a:xfrm>
            <a:off x="4147820" y="4595154"/>
            <a:ext cx="79349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616897" y="5130225"/>
            <a:ext cx="1449436" cy="1569660"/>
          </a:xfrm>
          <a:prstGeom prst="rect">
            <a:avLst/>
          </a:prstGeom>
          <a:noFill/>
        </p:spPr>
        <p:txBody>
          <a:bodyPr wrap="none" rtlCol="0">
            <a:spAutoFit/>
          </a:bodyPr>
          <a:lstStyle/>
          <a:p>
            <a:pPr marL="342900" indent="-342900" algn="ctr">
              <a:buAutoNum type="arabicParenR"/>
            </a:pPr>
            <a:r>
              <a:rPr lang="en-US" sz="1600" dirty="0"/>
              <a:t>Wait for</a:t>
            </a:r>
          </a:p>
          <a:p>
            <a:pPr algn="ctr"/>
            <a:r>
              <a:rPr lang="en-US" sz="1600" dirty="0"/>
              <a:t>all mappers</a:t>
            </a:r>
          </a:p>
          <a:p>
            <a:pPr algn="ctr"/>
            <a:r>
              <a:rPr lang="en-US" sz="1600" dirty="0"/>
              <a:t>to finish</a:t>
            </a:r>
          </a:p>
          <a:p>
            <a:pPr algn="ctr"/>
            <a:r>
              <a:rPr lang="en-US" sz="1600" dirty="0"/>
              <a:t>2) Distribute</a:t>
            </a:r>
          </a:p>
          <a:p>
            <a:pPr algn="ctr"/>
            <a:r>
              <a:rPr lang="en-US" sz="1600" dirty="0"/>
              <a:t>mapper KVPs</a:t>
            </a:r>
          </a:p>
          <a:p>
            <a:pPr algn="ctr"/>
            <a:r>
              <a:rPr lang="en-US" sz="1600" dirty="0"/>
              <a:t>to reducers</a:t>
            </a:r>
          </a:p>
        </p:txBody>
      </p:sp>
      <p:sp>
        <p:nvSpPr>
          <p:cNvPr id="2" name="Left-Right Arrow 1"/>
          <p:cNvSpPr/>
          <p:nvPr/>
        </p:nvSpPr>
        <p:spPr>
          <a:xfrm>
            <a:off x="76200" y="2133600"/>
            <a:ext cx="4711560" cy="533400"/>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Map Phase</a:t>
            </a:r>
          </a:p>
        </p:txBody>
      </p:sp>
      <p:sp>
        <p:nvSpPr>
          <p:cNvPr id="33" name="Left-Right Arrow 32"/>
          <p:cNvSpPr/>
          <p:nvPr/>
        </p:nvSpPr>
        <p:spPr>
          <a:xfrm>
            <a:off x="4954918" y="2133600"/>
            <a:ext cx="3960482" cy="533400"/>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Reduce Phase</a:t>
            </a:r>
          </a:p>
        </p:txBody>
      </p:sp>
    </p:spTree>
    <p:extLst>
      <p:ext uri="{BB962C8B-B14F-4D97-AF65-F5344CB8AC3E}">
        <p14:creationId xmlns:p14="http://schemas.microsoft.com/office/powerpoint/2010/main" val="3998513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6954736" y="2895601"/>
            <a:ext cx="1925536"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Rectangle 72"/>
          <p:cNvSpPr/>
          <p:nvPr/>
        </p:nvSpPr>
        <p:spPr>
          <a:xfrm>
            <a:off x="4572000" y="2895600"/>
            <a:ext cx="1925536" cy="38099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2" name="Rectangle 71"/>
          <p:cNvSpPr/>
          <p:nvPr/>
        </p:nvSpPr>
        <p:spPr>
          <a:xfrm>
            <a:off x="2209800" y="2895600"/>
            <a:ext cx="1925536"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Operational View</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33</a:t>
            </a:fld>
            <a:endParaRPr lang="en-US" dirty="0"/>
          </a:p>
        </p:txBody>
      </p:sp>
      <p:sp>
        <p:nvSpPr>
          <p:cNvPr id="5" name="Rectangle 4"/>
          <p:cNvSpPr/>
          <p:nvPr/>
        </p:nvSpPr>
        <p:spPr>
          <a:xfrm>
            <a:off x="2535136" y="1600200"/>
            <a:ext cx="5943600" cy="8382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File X</a:t>
            </a:r>
          </a:p>
          <a:p>
            <a:pPr algn="ctr"/>
            <a:endParaRPr lang="en-US" dirty="0"/>
          </a:p>
          <a:p>
            <a:pPr algn="ctr"/>
            <a:endParaRPr lang="en-US" dirty="0"/>
          </a:p>
        </p:txBody>
      </p:sp>
      <p:sp>
        <p:nvSpPr>
          <p:cNvPr id="6" name="Rectangle 5"/>
          <p:cNvSpPr/>
          <p:nvPr/>
        </p:nvSpPr>
        <p:spPr>
          <a:xfrm>
            <a:off x="2861707" y="1969336"/>
            <a:ext cx="1676400" cy="3438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Block1</a:t>
            </a:r>
          </a:p>
        </p:txBody>
      </p:sp>
      <p:sp>
        <p:nvSpPr>
          <p:cNvPr id="7" name="Rectangle 6"/>
          <p:cNvSpPr/>
          <p:nvPr/>
        </p:nvSpPr>
        <p:spPr>
          <a:xfrm>
            <a:off x="4614307" y="1969336"/>
            <a:ext cx="1676400" cy="3438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Block2</a:t>
            </a:r>
          </a:p>
        </p:txBody>
      </p:sp>
      <p:sp>
        <p:nvSpPr>
          <p:cNvPr id="8" name="Rectangle 7"/>
          <p:cNvSpPr/>
          <p:nvPr/>
        </p:nvSpPr>
        <p:spPr>
          <a:xfrm>
            <a:off x="6366907" y="1969336"/>
            <a:ext cx="1676400" cy="3438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Block3</a:t>
            </a:r>
          </a:p>
        </p:txBody>
      </p:sp>
      <p:sp>
        <p:nvSpPr>
          <p:cNvPr id="12" name="Rectangle 11"/>
          <p:cNvSpPr/>
          <p:nvPr/>
        </p:nvSpPr>
        <p:spPr>
          <a:xfrm>
            <a:off x="2281136" y="3048000"/>
            <a:ext cx="17036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a:t>
            </a:r>
          </a:p>
        </p:txBody>
      </p:sp>
      <p:sp>
        <p:nvSpPr>
          <p:cNvPr id="15" name="Rectangle 14"/>
          <p:cNvSpPr/>
          <p:nvPr/>
        </p:nvSpPr>
        <p:spPr>
          <a:xfrm>
            <a:off x="2279322" y="3795486"/>
            <a:ext cx="17036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a:t>
            </a:r>
          </a:p>
        </p:txBody>
      </p:sp>
      <p:sp>
        <p:nvSpPr>
          <p:cNvPr id="24" name="Rectangle 23"/>
          <p:cNvSpPr/>
          <p:nvPr/>
        </p:nvSpPr>
        <p:spPr>
          <a:xfrm>
            <a:off x="2281136" y="6172200"/>
            <a:ext cx="1701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Reduce</a:t>
            </a:r>
          </a:p>
        </p:txBody>
      </p:sp>
      <p:sp>
        <p:nvSpPr>
          <p:cNvPr id="27" name="Rectangle 26"/>
          <p:cNvSpPr/>
          <p:nvPr/>
        </p:nvSpPr>
        <p:spPr>
          <a:xfrm flipH="1">
            <a:off x="2279322" y="4495800"/>
            <a:ext cx="800100" cy="3102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Group1</a:t>
            </a:r>
          </a:p>
        </p:txBody>
      </p:sp>
      <p:sp>
        <p:nvSpPr>
          <p:cNvPr id="28" name="Rectangle 27"/>
          <p:cNvSpPr/>
          <p:nvPr/>
        </p:nvSpPr>
        <p:spPr>
          <a:xfrm flipH="1">
            <a:off x="3171950" y="4495800"/>
            <a:ext cx="810986" cy="310244"/>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Group2</a:t>
            </a:r>
          </a:p>
        </p:txBody>
      </p:sp>
      <p:sp>
        <p:nvSpPr>
          <p:cNvPr id="30" name="Rectangle 29"/>
          <p:cNvSpPr/>
          <p:nvPr/>
        </p:nvSpPr>
        <p:spPr>
          <a:xfrm>
            <a:off x="4663293" y="3048000"/>
            <a:ext cx="17036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a:t>
            </a:r>
          </a:p>
        </p:txBody>
      </p:sp>
      <p:sp>
        <p:nvSpPr>
          <p:cNvPr id="31" name="Rectangle 30"/>
          <p:cNvSpPr/>
          <p:nvPr/>
        </p:nvSpPr>
        <p:spPr>
          <a:xfrm>
            <a:off x="4661479" y="3795486"/>
            <a:ext cx="17036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a:t>
            </a:r>
          </a:p>
        </p:txBody>
      </p:sp>
      <p:sp>
        <p:nvSpPr>
          <p:cNvPr id="32" name="Rectangle 31"/>
          <p:cNvSpPr/>
          <p:nvPr/>
        </p:nvSpPr>
        <p:spPr>
          <a:xfrm>
            <a:off x="4668736" y="6172200"/>
            <a:ext cx="1698171"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Reduce</a:t>
            </a:r>
          </a:p>
        </p:txBody>
      </p:sp>
      <p:sp>
        <p:nvSpPr>
          <p:cNvPr id="33" name="Rectangle 32"/>
          <p:cNvSpPr/>
          <p:nvPr/>
        </p:nvSpPr>
        <p:spPr>
          <a:xfrm flipH="1">
            <a:off x="4661479" y="4495800"/>
            <a:ext cx="800100" cy="3102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Group1</a:t>
            </a:r>
          </a:p>
        </p:txBody>
      </p:sp>
      <p:sp>
        <p:nvSpPr>
          <p:cNvPr id="34" name="Rectangle 33"/>
          <p:cNvSpPr/>
          <p:nvPr/>
        </p:nvSpPr>
        <p:spPr>
          <a:xfrm flipH="1">
            <a:off x="5554107" y="4495800"/>
            <a:ext cx="810986" cy="310244"/>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Group2</a:t>
            </a:r>
          </a:p>
        </p:txBody>
      </p:sp>
      <p:sp>
        <p:nvSpPr>
          <p:cNvPr id="36" name="Rectangle 35"/>
          <p:cNvSpPr/>
          <p:nvPr/>
        </p:nvSpPr>
        <p:spPr>
          <a:xfrm>
            <a:off x="7030936" y="3048000"/>
            <a:ext cx="17036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a:t>
            </a:r>
          </a:p>
        </p:txBody>
      </p:sp>
      <p:sp>
        <p:nvSpPr>
          <p:cNvPr id="37" name="Rectangle 36"/>
          <p:cNvSpPr/>
          <p:nvPr/>
        </p:nvSpPr>
        <p:spPr>
          <a:xfrm>
            <a:off x="7029122" y="3795486"/>
            <a:ext cx="17036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a:t>
            </a:r>
          </a:p>
        </p:txBody>
      </p:sp>
      <p:sp>
        <p:nvSpPr>
          <p:cNvPr id="39" name="Rectangle 38"/>
          <p:cNvSpPr/>
          <p:nvPr/>
        </p:nvSpPr>
        <p:spPr>
          <a:xfrm flipH="1">
            <a:off x="7029122" y="4495800"/>
            <a:ext cx="800100" cy="3102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Group1</a:t>
            </a:r>
          </a:p>
        </p:txBody>
      </p:sp>
      <p:sp>
        <p:nvSpPr>
          <p:cNvPr id="40" name="Rectangle 39"/>
          <p:cNvSpPr/>
          <p:nvPr/>
        </p:nvSpPr>
        <p:spPr>
          <a:xfrm flipH="1">
            <a:off x="7921750" y="4495800"/>
            <a:ext cx="810986" cy="310244"/>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Group2</a:t>
            </a:r>
          </a:p>
        </p:txBody>
      </p:sp>
      <p:cxnSp>
        <p:nvCxnSpPr>
          <p:cNvPr id="43" name="Straight Arrow Connector 42"/>
          <p:cNvCxnSpPr/>
          <p:nvPr/>
        </p:nvCxnSpPr>
        <p:spPr>
          <a:xfrm flipH="1">
            <a:off x="3132943" y="2438400"/>
            <a:ext cx="4445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2" idx="2"/>
            <a:endCxn id="15" idx="0"/>
          </p:cNvCxnSpPr>
          <p:nvPr/>
        </p:nvCxnSpPr>
        <p:spPr>
          <a:xfrm flipH="1">
            <a:off x="3131129" y="3505200"/>
            <a:ext cx="1814" cy="2902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5505122" y="3505200"/>
            <a:ext cx="1814" cy="2902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7870895" y="3505200"/>
            <a:ext cx="1814" cy="2902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3126014" y="4210958"/>
            <a:ext cx="19" cy="8173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5498985" y="4252686"/>
            <a:ext cx="14301" cy="77560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7870895" y="4252686"/>
            <a:ext cx="12755" cy="77560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482870" y="2447677"/>
            <a:ext cx="32230" cy="44792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7335736" y="2447677"/>
            <a:ext cx="547007" cy="44792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2536950" y="5028293"/>
            <a:ext cx="5849257" cy="229507"/>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Shuffle and Sort</a:t>
            </a:r>
          </a:p>
        </p:txBody>
      </p:sp>
      <p:sp>
        <p:nvSpPr>
          <p:cNvPr id="76" name="TextBox 75"/>
          <p:cNvSpPr txBox="1"/>
          <p:nvPr/>
        </p:nvSpPr>
        <p:spPr>
          <a:xfrm>
            <a:off x="165651" y="2935069"/>
            <a:ext cx="2044149" cy="646331"/>
          </a:xfrm>
          <a:prstGeom prst="rect">
            <a:avLst/>
          </a:prstGeom>
          <a:noFill/>
        </p:spPr>
        <p:txBody>
          <a:bodyPr wrap="none" rtlCol="0">
            <a:spAutoFit/>
          </a:bodyPr>
          <a:lstStyle/>
          <a:p>
            <a:pPr algn="ctr"/>
            <a:r>
              <a:rPr lang="en-US" dirty="0"/>
              <a:t>Split blocks at</a:t>
            </a:r>
          </a:p>
          <a:p>
            <a:pPr algn="ctr"/>
            <a:r>
              <a:rPr lang="en-US" dirty="0"/>
              <a:t>record boundaries</a:t>
            </a:r>
          </a:p>
        </p:txBody>
      </p:sp>
      <p:sp>
        <p:nvSpPr>
          <p:cNvPr id="77" name="TextBox 76"/>
          <p:cNvSpPr txBox="1"/>
          <p:nvPr/>
        </p:nvSpPr>
        <p:spPr>
          <a:xfrm>
            <a:off x="235761" y="3657600"/>
            <a:ext cx="1877437" cy="646331"/>
          </a:xfrm>
          <a:prstGeom prst="rect">
            <a:avLst/>
          </a:prstGeom>
          <a:noFill/>
        </p:spPr>
        <p:txBody>
          <a:bodyPr wrap="none" rtlCol="0">
            <a:spAutoFit/>
          </a:bodyPr>
          <a:lstStyle/>
          <a:p>
            <a:pPr algn="ctr"/>
            <a:r>
              <a:rPr lang="en-US" dirty="0"/>
              <a:t>Process the split</a:t>
            </a:r>
          </a:p>
          <a:p>
            <a:pPr algn="ctr"/>
            <a:r>
              <a:rPr lang="en-US" dirty="0"/>
              <a:t> block</a:t>
            </a:r>
          </a:p>
        </p:txBody>
      </p:sp>
      <p:sp>
        <p:nvSpPr>
          <p:cNvPr id="78" name="TextBox 77"/>
          <p:cNvSpPr txBox="1"/>
          <p:nvPr/>
        </p:nvSpPr>
        <p:spPr>
          <a:xfrm>
            <a:off x="344672" y="4267200"/>
            <a:ext cx="1710725" cy="646331"/>
          </a:xfrm>
          <a:prstGeom prst="rect">
            <a:avLst/>
          </a:prstGeom>
          <a:noFill/>
        </p:spPr>
        <p:txBody>
          <a:bodyPr wrap="none" rtlCol="0">
            <a:spAutoFit/>
          </a:bodyPr>
          <a:lstStyle/>
          <a:p>
            <a:pPr algn="ctr"/>
            <a:r>
              <a:rPr lang="en-US" dirty="0"/>
              <a:t>Place data into</a:t>
            </a:r>
          </a:p>
          <a:p>
            <a:pPr algn="ctr"/>
            <a:r>
              <a:rPr lang="en-US" dirty="0"/>
              <a:t>groups</a:t>
            </a:r>
          </a:p>
        </p:txBody>
      </p:sp>
      <p:sp>
        <p:nvSpPr>
          <p:cNvPr id="79" name="TextBox 78"/>
          <p:cNvSpPr txBox="1"/>
          <p:nvPr/>
        </p:nvSpPr>
        <p:spPr>
          <a:xfrm>
            <a:off x="361765" y="4992469"/>
            <a:ext cx="1749197" cy="923330"/>
          </a:xfrm>
          <a:prstGeom prst="rect">
            <a:avLst/>
          </a:prstGeom>
          <a:noFill/>
        </p:spPr>
        <p:txBody>
          <a:bodyPr wrap="none" rtlCol="0">
            <a:spAutoFit/>
          </a:bodyPr>
          <a:lstStyle/>
          <a:p>
            <a:pPr algn="ctr"/>
            <a:r>
              <a:rPr lang="en-US" dirty="0"/>
              <a:t>Combine and </a:t>
            </a:r>
          </a:p>
          <a:p>
            <a:pPr algn="ctr"/>
            <a:r>
              <a:rPr lang="en-US" dirty="0"/>
              <a:t>sort like groups</a:t>
            </a:r>
          </a:p>
          <a:p>
            <a:pPr algn="ctr"/>
            <a:r>
              <a:rPr lang="en-US" dirty="0"/>
              <a:t>by key</a:t>
            </a:r>
          </a:p>
        </p:txBody>
      </p:sp>
      <p:sp>
        <p:nvSpPr>
          <p:cNvPr id="80" name="TextBox 79"/>
          <p:cNvSpPr txBox="1"/>
          <p:nvPr/>
        </p:nvSpPr>
        <p:spPr>
          <a:xfrm>
            <a:off x="407394" y="6059269"/>
            <a:ext cx="1544012" cy="646331"/>
          </a:xfrm>
          <a:prstGeom prst="rect">
            <a:avLst/>
          </a:prstGeom>
          <a:noFill/>
        </p:spPr>
        <p:txBody>
          <a:bodyPr wrap="none" rtlCol="0">
            <a:spAutoFit/>
          </a:bodyPr>
          <a:lstStyle/>
          <a:p>
            <a:pPr algn="ctr"/>
            <a:r>
              <a:rPr lang="en-US" dirty="0"/>
              <a:t>Process the</a:t>
            </a:r>
          </a:p>
          <a:p>
            <a:pPr algn="ctr"/>
            <a:r>
              <a:rPr lang="en-US" dirty="0"/>
              <a:t>grouped data</a:t>
            </a:r>
          </a:p>
        </p:txBody>
      </p:sp>
      <p:sp>
        <p:nvSpPr>
          <p:cNvPr id="81" name="TextBox 80"/>
          <p:cNvSpPr txBox="1"/>
          <p:nvPr/>
        </p:nvSpPr>
        <p:spPr>
          <a:xfrm>
            <a:off x="1676400" y="2526268"/>
            <a:ext cx="1164101" cy="338554"/>
          </a:xfrm>
          <a:prstGeom prst="rect">
            <a:avLst/>
          </a:prstGeom>
          <a:noFill/>
        </p:spPr>
        <p:txBody>
          <a:bodyPr wrap="none" rtlCol="0">
            <a:spAutoFit/>
          </a:bodyPr>
          <a:lstStyle/>
          <a:p>
            <a:pPr algn="ctr"/>
            <a:r>
              <a:rPr lang="en-US" sz="1600" dirty="0"/>
              <a:t>Data Node</a:t>
            </a:r>
          </a:p>
        </p:txBody>
      </p:sp>
      <p:sp>
        <p:nvSpPr>
          <p:cNvPr id="82" name="TextBox 81"/>
          <p:cNvSpPr txBox="1"/>
          <p:nvPr/>
        </p:nvSpPr>
        <p:spPr>
          <a:xfrm>
            <a:off x="4038600" y="2514600"/>
            <a:ext cx="1164101" cy="338554"/>
          </a:xfrm>
          <a:prstGeom prst="rect">
            <a:avLst/>
          </a:prstGeom>
          <a:noFill/>
        </p:spPr>
        <p:txBody>
          <a:bodyPr wrap="none" rtlCol="0">
            <a:spAutoFit/>
          </a:bodyPr>
          <a:lstStyle/>
          <a:p>
            <a:pPr algn="ctr"/>
            <a:r>
              <a:rPr lang="en-US" sz="1600" dirty="0"/>
              <a:t>Data Node</a:t>
            </a:r>
          </a:p>
        </p:txBody>
      </p:sp>
      <p:sp>
        <p:nvSpPr>
          <p:cNvPr id="83" name="TextBox 82"/>
          <p:cNvSpPr txBox="1"/>
          <p:nvPr/>
        </p:nvSpPr>
        <p:spPr>
          <a:xfrm>
            <a:off x="6455899" y="2590800"/>
            <a:ext cx="1164101" cy="338554"/>
          </a:xfrm>
          <a:prstGeom prst="rect">
            <a:avLst/>
          </a:prstGeom>
          <a:noFill/>
        </p:spPr>
        <p:txBody>
          <a:bodyPr wrap="none" rtlCol="0">
            <a:spAutoFit/>
          </a:bodyPr>
          <a:lstStyle/>
          <a:p>
            <a:pPr algn="ctr"/>
            <a:r>
              <a:rPr lang="en-US" sz="1600" dirty="0"/>
              <a:t>Data Node</a:t>
            </a:r>
          </a:p>
        </p:txBody>
      </p:sp>
      <p:sp>
        <p:nvSpPr>
          <p:cNvPr id="84" name="Rectangle 83"/>
          <p:cNvSpPr/>
          <p:nvPr/>
        </p:nvSpPr>
        <p:spPr>
          <a:xfrm flipH="1">
            <a:off x="2281136" y="5410200"/>
            <a:ext cx="1703614"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Group1</a:t>
            </a:r>
          </a:p>
          <a:p>
            <a:pPr algn="ctr"/>
            <a:r>
              <a:rPr lang="en-US" sz="1400" dirty="0"/>
              <a:t> sorted by key</a:t>
            </a:r>
          </a:p>
        </p:txBody>
      </p:sp>
      <p:sp>
        <p:nvSpPr>
          <p:cNvPr id="86" name="Rectangle 85"/>
          <p:cNvSpPr/>
          <p:nvPr/>
        </p:nvSpPr>
        <p:spPr>
          <a:xfrm flipH="1">
            <a:off x="4613637" y="5410200"/>
            <a:ext cx="1787163" cy="4572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Group2</a:t>
            </a:r>
          </a:p>
          <a:p>
            <a:pPr algn="ctr"/>
            <a:r>
              <a:rPr lang="en-US" sz="1400" dirty="0"/>
              <a:t>sorted by key</a:t>
            </a:r>
          </a:p>
        </p:txBody>
      </p:sp>
      <p:cxnSp>
        <p:nvCxnSpPr>
          <p:cNvPr id="99" name="Straight Arrow Connector 98"/>
          <p:cNvCxnSpPr/>
          <p:nvPr/>
        </p:nvCxnSpPr>
        <p:spPr>
          <a:xfrm flipH="1">
            <a:off x="3124200" y="5881914"/>
            <a:ext cx="1814" cy="2902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H="1">
            <a:off x="5560786" y="5867400"/>
            <a:ext cx="1814" cy="2902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540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Dataflow View</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34</a:t>
            </a:fld>
            <a:endParaRPr lang="en-US" dirty="0"/>
          </a:p>
        </p:txBody>
      </p:sp>
      <p:pic>
        <p:nvPicPr>
          <p:cNvPr id="7170" name="Picture 2" descr="http://gerardnico.com/wiki/_media/algorithm/map_reduce_phas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2057400"/>
            <a:ext cx="9639300" cy="30670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48277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General Characteristics</a:t>
            </a:r>
          </a:p>
        </p:txBody>
      </p:sp>
      <p:sp>
        <p:nvSpPr>
          <p:cNvPr id="3" name="Content Placeholder 2"/>
          <p:cNvSpPr>
            <a:spLocks noGrp="1"/>
          </p:cNvSpPr>
          <p:nvPr>
            <p:ph idx="1"/>
          </p:nvPr>
        </p:nvSpPr>
        <p:spPr/>
        <p:txBody>
          <a:bodyPr>
            <a:normAutofit fontScale="92500" lnSpcReduction="20000"/>
          </a:bodyPr>
          <a:lstStyle/>
          <a:p>
            <a:r>
              <a:rPr lang="en-US" dirty="0"/>
              <a:t>Maintains a separation of </a:t>
            </a:r>
            <a:r>
              <a:rPr lang="en-US" i="1" dirty="0"/>
              <a:t>what </a:t>
            </a:r>
            <a:r>
              <a:rPr lang="en-US" dirty="0"/>
              <a:t>computations are to be performed and </a:t>
            </a:r>
            <a:r>
              <a:rPr lang="en-US" i="1" dirty="0"/>
              <a:t>how </a:t>
            </a:r>
            <a:r>
              <a:rPr lang="en-US" dirty="0"/>
              <a:t>those computations are actually carried out on a cluster of machines. </a:t>
            </a:r>
          </a:p>
          <a:p>
            <a:r>
              <a:rPr lang="en-US" dirty="0"/>
              <a:t>The first is under the control of the programmer, while the second is exclusively the responsibility of the execution framework</a:t>
            </a:r>
          </a:p>
          <a:p>
            <a:r>
              <a:rPr lang="en-US" dirty="0"/>
              <a:t>The advantage is that  the execution framework only needs to be designed once and verified for correctness</a:t>
            </a:r>
          </a:p>
          <a:p>
            <a:r>
              <a:rPr lang="en-US" dirty="0"/>
              <a:t>As long as the developer  expresses computations in the programming model, code is guaranteed to behave  as expected. </a:t>
            </a:r>
          </a:p>
          <a:p>
            <a:r>
              <a:rPr lang="en-US" dirty="0"/>
              <a:t>The upshot is that the developer is freed from having to worry about system-level details and can instead focus on algorithm or application design</a:t>
            </a:r>
          </a:p>
          <a:p>
            <a:pPr lvl="1"/>
            <a:r>
              <a:rPr lang="en-US" dirty="0"/>
              <a:t>No more debugging race conditions and addressing lock contention</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35</a:t>
            </a:fld>
            <a:endParaRPr lang="en-US" dirty="0"/>
          </a:p>
        </p:txBody>
      </p:sp>
    </p:spTree>
    <p:extLst>
      <p:ext uri="{BB962C8B-B14F-4D97-AF65-F5344CB8AC3E}">
        <p14:creationId xmlns:p14="http://schemas.microsoft.com/office/powerpoint/2010/main" val="982837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Libraries</a:t>
            </a:r>
            <a:endParaRPr lang="en-US" sz="2200" dirty="0"/>
          </a:p>
        </p:txBody>
      </p:sp>
      <p:sp>
        <p:nvSpPr>
          <p:cNvPr id="3" name="Content Placeholder 2"/>
          <p:cNvSpPr>
            <a:spLocks noGrp="1"/>
          </p:cNvSpPr>
          <p:nvPr>
            <p:ph idx="1"/>
          </p:nvPr>
        </p:nvSpPr>
        <p:spPr/>
        <p:txBody>
          <a:bodyPr>
            <a:normAutofit/>
          </a:bodyPr>
          <a:lstStyle/>
          <a:p>
            <a:r>
              <a:rPr lang="en-US" dirty="0"/>
              <a:t>Java</a:t>
            </a:r>
          </a:p>
          <a:p>
            <a:pPr lvl="1"/>
            <a:r>
              <a:rPr lang="en-US" dirty="0">
                <a:cs typeface="Calibri"/>
              </a:rPr>
              <a:t>Maximum flexibility</a:t>
            </a:r>
          </a:p>
          <a:p>
            <a:pPr lvl="1"/>
            <a:r>
              <a:rPr lang="en-US" dirty="0"/>
              <a:t>Fastest performance</a:t>
            </a:r>
          </a:p>
          <a:p>
            <a:pPr lvl="1"/>
            <a:r>
              <a:rPr lang="en-US" dirty="0">
                <a:cs typeface="Calibri"/>
              </a:rPr>
              <a:t>Native to Hadoop</a:t>
            </a:r>
          </a:p>
          <a:p>
            <a:pPr lvl="1"/>
            <a:r>
              <a:rPr lang="en-US" dirty="0">
                <a:cs typeface="Calibri"/>
              </a:rPr>
              <a:t>Most difficult to write</a:t>
            </a:r>
          </a:p>
          <a:p>
            <a:r>
              <a:rPr lang="en-US" dirty="0">
                <a:cs typeface="Calibri"/>
              </a:rPr>
              <a:t>Hadoop Streaming</a:t>
            </a:r>
          </a:p>
          <a:p>
            <a:pPr lvl="1"/>
            <a:r>
              <a:rPr lang="en-US" dirty="0"/>
              <a:t>A utility that comes with the Hadoop distribution</a:t>
            </a:r>
          </a:p>
          <a:p>
            <a:pPr lvl="1"/>
            <a:r>
              <a:rPr lang="en-US" dirty="0"/>
              <a:t>Allows you to create and run Map/Reduce jobs with any executable or script as the mapper and/or the reducer</a:t>
            </a:r>
          </a:p>
          <a:p>
            <a:pPr lvl="1"/>
            <a:r>
              <a:rPr lang="en-US" dirty="0">
                <a:cs typeface="Calibri"/>
              </a:rPr>
              <a:t>Transparent communication with Hadoop though </a:t>
            </a:r>
            <a:r>
              <a:rPr lang="en-US" dirty="0" err="1">
                <a:cs typeface="Calibri"/>
              </a:rPr>
              <a:t>stdin</a:t>
            </a:r>
            <a:r>
              <a:rPr lang="en-US" dirty="0">
                <a:cs typeface="Calibri"/>
              </a:rPr>
              <a:t>/</a:t>
            </a:r>
            <a:r>
              <a:rPr lang="en-US" dirty="0" err="1">
                <a:cs typeface="Calibri"/>
              </a:rPr>
              <a:t>stdout</a:t>
            </a:r>
            <a:endParaRPr lang="en-US" dirty="0">
              <a:cs typeface="Calibri"/>
            </a:endParaRPr>
          </a:p>
          <a:p>
            <a:pPr lvl="1"/>
            <a:endParaRPr lang="en-US" dirty="0">
              <a:cs typeface="Calibri"/>
            </a:endParaRPr>
          </a:p>
          <a:p>
            <a:pPr lvl="3"/>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36</a:t>
            </a:fld>
            <a:endParaRPr lang="en-US" dirty="0"/>
          </a:p>
        </p:txBody>
      </p:sp>
    </p:spTree>
    <p:extLst>
      <p:ext uri="{BB962C8B-B14F-4D97-AF65-F5344CB8AC3E}">
        <p14:creationId xmlns:p14="http://schemas.microsoft.com/office/powerpoint/2010/main" val="3981559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Libraries</a:t>
            </a:r>
            <a:endParaRPr lang="en-US" sz="2200" dirty="0"/>
          </a:p>
        </p:txBody>
      </p:sp>
      <p:sp>
        <p:nvSpPr>
          <p:cNvPr id="3" name="Content Placeholder 2"/>
          <p:cNvSpPr>
            <a:spLocks noGrp="1"/>
          </p:cNvSpPr>
          <p:nvPr>
            <p:ph idx="1"/>
          </p:nvPr>
        </p:nvSpPr>
        <p:spPr/>
        <p:txBody>
          <a:bodyPr>
            <a:normAutofit/>
          </a:bodyPr>
          <a:lstStyle/>
          <a:p>
            <a:r>
              <a:rPr lang="en-US" dirty="0" err="1"/>
              <a:t>mrjob</a:t>
            </a:r>
            <a:endParaRPr lang="en-US" dirty="0"/>
          </a:p>
          <a:p>
            <a:pPr lvl="1"/>
            <a:r>
              <a:rPr lang="en-US" dirty="0"/>
              <a:t>Write MapReduce jobs in Python!</a:t>
            </a:r>
          </a:p>
          <a:p>
            <a:pPr lvl="1"/>
            <a:r>
              <a:rPr lang="en-US" dirty="0"/>
              <a:t>Wraps “Hadoop Streaming” in Python</a:t>
            </a:r>
          </a:p>
          <a:p>
            <a:pPr lvl="1"/>
            <a:r>
              <a:rPr lang="en-US" dirty="0"/>
              <a:t>Open sourced and maintained by Yelp</a:t>
            </a:r>
          </a:p>
          <a:p>
            <a:pPr lvl="1"/>
            <a:r>
              <a:rPr lang="en-US" dirty="0"/>
              <a:t>Well documented</a:t>
            </a:r>
          </a:p>
          <a:p>
            <a:pPr lvl="1"/>
            <a:r>
              <a:rPr lang="en-US" dirty="0"/>
              <a:t>Can run locally, in Amazon EMR, or Hadoop</a:t>
            </a:r>
          </a:p>
          <a:p>
            <a:pPr lvl="1"/>
            <a:endParaRPr lang="en-US" dirty="0"/>
          </a:p>
          <a:p>
            <a:pPr lvl="1"/>
            <a:endParaRPr lang="en-US" dirty="0"/>
          </a:p>
          <a:p>
            <a:r>
              <a:rPr lang="en-US" dirty="0"/>
              <a:t>We will use </a:t>
            </a:r>
            <a:r>
              <a:rPr lang="en-US" dirty="0" err="1"/>
              <a:t>mrjob</a:t>
            </a:r>
            <a:r>
              <a:rPr lang="en-US" dirty="0"/>
              <a:t> for our class work</a:t>
            </a:r>
          </a:p>
          <a:p>
            <a:pPr lvl="1"/>
            <a:endParaRPr lang="en-US" dirty="0"/>
          </a:p>
          <a:p>
            <a:endParaRPr lang="en-US" dirty="0">
              <a:cs typeface="Calibri"/>
            </a:endParaRPr>
          </a:p>
          <a:p>
            <a:pPr lvl="3"/>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37</a:t>
            </a:fld>
            <a:endParaRPr lang="en-US" dirty="0"/>
          </a:p>
        </p:txBody>
      </p:sp>
    </p:spTree>
    <p:extLst>
      <p:ext uri="{BB962C8B-B14F-4D97-AF65-F5344CB8AC3E}">
        <p14:creationId xmlns:p14="http://schemas.microsoft.com/office/powerpoint/2010/main" val="3695938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MapReduce Example</a:t>
            </a:r>
          </a:p>
        </p:txBody>
      </p:sp>
      <p:sp>
        <p:nvSpPr>
          <p:cNvPr id="3" name="Content Placeholder 2"/>
          <p:cNvSpPr>
            <a:spLocks noGrp="1"/>
          </p:cNvSpPr>
          <p:nvPr>
            <p:ph idx="1"/>
          </p:nvPr>
        </p:nvSpPr>
        <p:spPr/>
        <p:txBody>
          <a:bodyPr/>
          <a:lstStyle/>
          <a:p>
            <a:r>
              <a:rPr lang="en-US" dirty="0" err="1"/>
              <a:t>WordCount</a:t>
            </a:r>
            <a:r>
              <a:rPr lang="en-US" dirty="0"/>
              <a:t> is a simple program which counts the number of occurrences of each word in a given text input data set. </a:t>
            </a:r>
          </a:p>
          <a:p>
            <a:r>
              <a:rPr lang="en-US" dirty="0" err="1"/>
              <a:t>WordCount</a:t>
            </a:r>
            <a:r>
              <a:rPr lang="en-US" dirty="0"/>
              <a:t> fits very well with the MapReduce model making it a great example to understand the Hadoop Map/Reduce programming style. </a:t>
            </a:r>
          </a:p>
          <a:p>
            <a:r>
              <a:rPr lang="en-US" dirty="0"/>
              <a:t>Our implementation consists of three main parts:</a:t>
            </a:r>
          </a:p>
          <a:p>
            <a:pPr lvl="1"/>
            <a:r>
              <a:rPr lang="en-US" dirty="0"/>
              <a:t>Mapper function</a:t>
            </a:r>
          </a:p>
          <a:p>
            <a:pPr lvl="1"/>
            <a:r>
              <a:rPr lang="en-US" dirty="0"/>
              <a:t>Reducer function</a:t>
            </a:r>
          </a:p>
          <a:p>
            <a:pPr lvl="1"/>
            <a:r>
              <a:rPr lang="en-US" dirty="0"/>
              <a:t>Main program (hooking our functions into the framework)</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38</a:t>
            </a:fld>
            <a:endParaRPr lang="en-US" dirty="0"/>
          </a:p>
        </p:txBody>
      </p:sp>
    </p:spTree>
    <p:extLst>
      <p:ext uri="{BB962C8B-B14F-4D97-AF65-F5344CB8AC3E}">
        <p14:creationId xmlns:p14="http://schemas.microsoft.com/office/powerpoint/2010/main" val="3063958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3497344" y="4151407"/>
            <a:ext cx="2057400" cy="23681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r>
              <a:rPr lang="en-US" sz="1400" dirty="0"/>
              <a:t> </a:t>
            </a:r>
          </a:p>
          <a:p>
            <a:pPr algn="ctr"/>
            <a:endParaRPr lang="en-US" sz="1000" dirty="0"/>
          </a:p>
          <a:p>
            <a:pPr algn="ctr"/>
            <a:endParaRPr lang="en-US" sz="1400" dirty="0"/>
          </a:p>
          <a:p>
            <a:pPr algn="ctr"/>
            <a:endParaRPr lang="en-US" sz="1400" dirty="0"/>
          </a:p>
          <a:p>
            <a:pPr algn="ctr"/>
            <a:endParaRPr lang="en-US" sz="1400" dirty="0"/>
          </a:p>
        </p:txBody>
      </p:sp>
      <p:sp>
        <p:nvSpPr>
          <p:cNvPr id="30" name="Rectangle 29"/>
          <p:cNvSpPr/>
          <p:nvPr/>
        </p:nvSpPr>
        <p:spPr>
          <a:xfrm>
            <a:off x="576198" y="1205361"/>
            <a:ext cx="1520868" cy="28089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Data Node</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2" name="Title 1"/>
          <p:cNvSpPr>
            <a:spLocks noGrp="1"/>
          </p:cNvSpPr>
          <p:nvPr>
            <p:ph type="title"/>
          </p:nvPr>
        </p:nvSpPr>
        <p:spPr>
          <a:xfrm>
            <a:off x="457200" y="147033"/>
            <a:ext cx="8229600" cy="990600"/>
          </a:xfrm>
        </p:spPr>
        <p:txBody>
          <a:bodyPr>
            <a:normAutofit/>
          </a:bodyPr>
          <a:lstStyle/>
          <a:p>
            <a:r>
              <a:rPr lang="en-US" sz="3200" dirty="0"/>
              <a:t>MapReduce Example</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39</a:t>
            </a:fld>
            <a:endParaRPr lang="en-US" dirty="0"/>
          </a:p>
        </p:txBody>
      </p:sp>
      <p:sp>
        <p:nvSpPr>
          <p:cNvPr id="7" name="Rectangle 6"/>
          <p:cNvSpPr/>
          <p:nvPr/>
        </p:nvSpPr>
        <p:spPr>
          <a:xfrm>
            <a:off x="2667000" y="999296"/>
            <a:ext cx="3733800" cy="14739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HDFS File</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5" name="Rectangle 4"/>
          <p:cNvSpPr/>
          <p:nvPr/>
        </p:nvSpPr>
        <p:spPr>
          <a:xfrm>
            <a:off x="2819400" y="1255036"/>
            <a:ext cx="3505200" cy="448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Hadoop Hadoop</a:t>
            </a:r>
          </a:p>
        </p:txBody>
      </p:sp>
      <p:sp>
        <p:nvSpPr>
          <p:cNvPr id="6" name="Rectangle 5"/>
          <p:cNvSpPr/>
          <p:nvPr/>
        </p:nvSpPr>
        <p:spPr>
          <a:xfrm>
            <a:off x="2819399" y="1940836"/>
            <a:ext cx="3505201" cy="448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sad sad</a:t>
            </a:r>
          </a:p>
        </p:txBody>
      </p:sp>
      <p:sp>
        <p:nvSpPr>
          <p:cNvPr id="8" name="Rectangle 7"/>
          <p:cNvSpPr/>
          <p:nvPr/>
        </p:nvSpPr>
        <p:spPr>
          <a:xfrm>
            <a:off x="673120" y="2469446"/>
            <a:ext cx="1295554" cy="14103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&lt;Hadoop, 1&gt;</a:t>
            </a:r>
          </a:p>
          <a:p>
            <a:pPr algn="ctr"/>
            <a:r>
              <a:rPr lang="en-US" sz="1400" dirty="0"/>
              <a:t>&lt;Hadoop, 1&gt;</a:t>
            </a:r>
          </a:p>
        </p:txBody>
      </p:sp>
      <p:sp>
        <p:nvSpPr>
          <p:cNvPr id="10" name="Rectangle 9"/>
          <p:cNvSpPr/>
          <p:nvPr/>
        </p:nvSpPr>
        <p:spPr>
          <a:xfrm>
            <a:off x="6092868" y="4476924"/>
            <a:ext cx="2514600" cy="1905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HDFS File</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16" name="Rectangle 15"/>
          <p:cNvSpPr/>
          <p:nvPr/>
        </p:nvSpPr>
        <p:spPr>
          <a:xfrm>
            <a:off x="3879418" y="5231617"/>
            <a:ext cx="1371600" cy="7239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t>Reducer</a:t>
            </a:r>
          </a:p>
        </p:txBody>
      </p:sp>
      <p:sp>
        <p:nvSpPr>
          <p:cNvPr id="17" name="Rectangle 16"/>
          <p:cNvSpPr/>
          <p:nvPr/>
        </p:nvSpPr>
        <p:spPr>
          <a:xfrm>
            <a:off x="778354" y="1624460"/>
            <a:ext cx="1013912" cy="5825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t>Mapper</a:t>
            </a:r>
          </a:p>
        </p:txBody>
      </p:sp>
      <p:sp>
        <p:nvSpPr>
          <p:cNvPr id="28" name="Rectangle 27"/>
          <p:cNvSpPr/>
          <p:nvPr/>
        </p:nvSpPr>
        <p:spPr>
          <a:xfrm>
            <a:off x="2743200" y="1331236"/>
            <a:ext cx="609600" cy="32042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050" dirty="0"/>
              <a:t>Block </a:t>
            </a:r>
          </a:p>
          <a:p>
            <a:pPr algn="ctr"/>
            <a:r>
              <a:rPr lang="en-US" sz="1050" dirty="0"/>
              <a:t>1</a:t>
            </a:r>
          </a:p>
        </p:txBody>
      </p:sp>
      <p:sp>
        <p:nvSpPr>
          <p:cNvPr id="29" name="Rectangle 28"/>
          <p:cNvSpPr/>
          <p:nvPr/>
        </p:nvSpPr>
        <p:spPr>
          <a:xfrm>
            <a:off x="2743200" y="2017036"/>
            <a:ext cx="609600" cy="32042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050" dirty="0"/>
              <a:t>Block </a:t>
            </a:r>
          </a:p>
          <a:p>
            <a:pPr algn="ctr"/>
            <a:r>
              <a:rPr lang="en-US" sz="1050" dirty="0"/>
              <a:t>2</a:t>
            </a:r>
          </a:p>
        </p:txBody>
      </p:sp>
      <p:sp>
        <p:nvSpPr>
          <p:cNvPr id="34" name="Rectangle 33">
            <a:extLst>
              <a:ext uri="{FF2B5EF4-FFF2-40B4-BE49-F238E27FC236}">
                <a16:creationId xmlns:a16="http://schemas.microsoft.com/office/drawing/2014/main" id="{9AB8D3E0-CCE5-184D-89BA-793739FC68B9}"/>
              </a:ext>
            </a:extLst>
          </p:cNvPr>
          <p:cNvSpPr/>
          <p:nvPr/>
        </p:nvSpPr>
        <p:spPr>
          <a:xfrm>
            <a:off x="7086600" y="1135548"/>
            <a:ext cx="1520868" cy="28089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Data Node</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35" name="Rectangle 34">
            <a:extLst>
              <a:ext uri="{FF2B5EF4-FFF2-40B4-BE49-F238E27FC236}">
                <a16:creationId xmlns:a16="http://schemas.microsoft.com/office/drawing/2014/main" id="{87BD34A8-4ECC-C24F-B278-8E7F736BF4FA}"/>
              </a:ext>
            </a:extLst>
          </p:cNvPr>
          <p:cNvSpPr/>
          <p:nvPr/>
        </p:nvSpPr>
        <p:spPr>
          <a:xfrm>
            <a:off x="7183522" y="2399633"/>
            <a:ext cx="1295554" cy="14103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00" dirty="0"/>
          </a:p>
          <a:p>
            <a:pPr algn="ctr"/>
            <a:r>
              <a:rPr lang="en-US" sz="1300" dirty="0"/>
              <a:t>&lt;sad, 1&gt;</a:t>
            </a:r>
          </a:p>
          <a:p>
            <a:pPr algn="ctr"/>
            <a:r>
              <a:rPr lang="en-US" sz="1300" dirty="0"/>
              <a:t>&lt;sad, 1&gt;</a:t>
            </a:r>
          </a:p>
        </p:txBody>
      </p:sp>
      <p:sp>
        <p:nvSpPr>
          <p:cNvPr id="36" name="Rectangle 35">
            <a:extLst>
              <a:ext uri="{FF2B5EF4-FFF2-40B4-BE49-F238E27FC236}">
                <a16:creationId xmlns:a16="http://schemas.microsoft.com/office/drawing/2014/main" id="{FC30A2DE-2EA5-B140-8191-C955912422D4}"/>
              </a:ext>
            </a:extLst>
          </p:cNvPr>
          <p:cNvSpPr/>
          <p:nvPr/>
        </p:nvSpPr>
        <p:spPr>
          <a:xfrm>
            <a:off x="7314514" y="1554647"/>
            <a:ext cx="1013912" cy="5825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t>Mapper</a:t>
            </a:r>
          </a:p>
        </p:txBody>
      </p:sp>
      <p:cxnSp>
        <p:nvCxnSpPr>
          <p:cNvPr id="15" name="Elbow Connector 14"/>
          <p:cNvCxnSpPr>
            <a:cxnSpLocks/>
            <a:stCxn id="6" idx="3"/>
            <a:endCxn id="36" idx="1"/>
          </p:cNvCxnSpPr>
          <p:nvPr/>
        </p:nvCxnSpPr>
        <p:spPr>
          <a:xfrm flipV="1">
            <a:off x="6324600" y="1845920"/>
            <a:ext cx="989914" cy="319217"/>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663FA277-51B3-9149-BAE0-5C54EF0FC57A}"/>
              </a:ext>
            </a:extLst>
          </p:cNvPr>
          <p:cNvSpPr/>
          <p:nvPr/>
        </p:nvSpPr>
        <p:spPr>
          <a:xfrm>
            <a:off x="2097066" y="2603046"/>
            <a:ext cx="4958064" cy="928071"/>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Shuffle and Sort</a:t>
            </a:r>
          </a:p>
          <a:p>
            <a:pPr algn="ctr"/>
            <a:r>
              <a:rPr lang="en-US" sz="1200" dirty="0"/>
              <a:t>(4 key-value pairs move </a:t>
            </a:r>
          </a:p>
          <a:p>
            <a:pPr algn="ctr"/>
            <a:r>
              <a:rPr lang="en-US" sz="1200" dirty="0"/>
              <a:t>across the network)</a:t>
            </a:r>
          </a:p>
        </p:txBody>
      </p:sp>
      <p:sp>
        <p:nvSpPr>
          <p:cNvPr id="44" name="Rectangle 43">
            <a:extLst>
              <a:ext uri="{FF2B5EF4-FFF2-40B4-BE49-F238E27FC236}">
                <a16:creationId xmlns:a16="http://schemas.microsoft.com/office/drawing/2014/main" id="{7D2587AA-3C3D-254D-B96C-7817DA1B4690}"/>
              </a:ext>
            </a:extLst>
          </p:cNvPr>
          <p:cNvSpPr/>
          <p:nvPr/>
        </p:nvSpPr>
        <p:spPr>
          <a:xfrm>
            <a:off x="3696774" y="4398037"/>
            <a:ext cx="1752600" cy="6217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&lt;sad, {1, 1})</a:t>
            </a:r>
          </a:p>
          <a:p>
            <a:pPr algn="ctr"/>
            <a:r>
              <a:rPr lang="en-US" sz="1400" dirty="0"/>
              <a:t>&lt;Hadoop, {1, 1}&gt;</a:t>
            </a:r>
          </a:p>
        </p:txBody>
      </p:sp>
      <p:cxnSp>
        <p:nvCxnSpPr>
          <p:cNvPr id="47" name="Straight Arrow Connector 46">
            <a:extLst>
              <a:ext uri="{FF2B5EF4-FFF2-40B4-BE49-F238E27FC236}">
                <a16:creationId xmlns:a16="http://schemas.microsoft.com/office/drawing/2014/main" id="{7DFE583C-80F7-F545-BF60-B2CCD29C6989}"/>
              </a:ext>
            </a:extLst>
          </p:cNvPr>
          <p:cNvCxnSpPr>
            <a:cxnSpLocks/>
            <a:stCxn id="16" idx="3"/>
            <a:endCxn id="51" idx="1"/>
          </p:cNvCxnSpPr>
          <p:nvPr/>
        </p:nvCxnSpPr>
        <p:spPr>
          <a:xfrm>
            <a:off x="5251018" y="5593567"/>
            <a:ext cx="1294106" cy="37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639BE7F-BB76-CA40-81AF-308B04E13B24}"/>
              </a:ext>
            </a:extLst>
          </p:cNvPr>
          <p:cNvSpPr/>
          <p:nvPr/>
        </p:nvSpPr>
        <p:spPr>
          <a:xfrm>
            <a:off x="6545124" y="5321770"/>
            <a:ext cx="1581226" cy="5511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&lt;sad, 2&gt;</a:t>
            </a:r>
          </a:p>
          <a:p>
            <a:pPr algn="ctr"/>
            <a:r>
              <a:rPr lang="en-US" sz="1400" dirty="0"/>
              <a:t>&lt;Hadoop, 2&gt;</a:t>
            </a:r>
          </a:p>
        </p:txBody>
      </p:sp>
      <p:cxnSp>
        <p:nvCxnSpPr>
          <p:cNvPr id="53" name="Elbow Connector 52">
            <a:extLst>
              <a:ext uri="{FF2B5EF4-FFF2-40B4-BE49-F238E27FC236}">
                <a16:creationId xmlns:a16="http://schemas.microsoft.com/office/drawing/2014/main" id="{1CA94D3A-FB9D-8246-A6A7-5030C6128A8F}"/>
              </a:ext>
            </a:extLst>
          </p:cNvPr>
          <p:cNvCxnSpPr>
            <a:cxnSpLocks/>
            <a:stCxn id="44" idx="2"/>
            <a:endCxn id="16" idx="0"/>
          </p:cNvCxnSpPr>
          <p:nvPr/>
        </p:nvCxnSpPr>
        <p:spPr>
          <a:xfrm rot="5400000">
            <a:off x="4463247" y="5121790"/>
            <a:ext cx="211798" cy="7856"/>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9FEFB15B-59D6-2148-B9F9-1F72E5BAD3AA}"/>
              </a:ext>
            </a:extLst>
          </p:cNvPr>
          <p:cNvSpPr/>
          <p:nvPr/>
        </p:nvSpPr>
        <p:spPr>
          <a:xfrm>
            <a:off x="2427354" y="2871426"/>
            <a:ext cx="1295554" cy="41922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&lt;Hadoop, 1&gt;</a:t>
            </a:r>
          </a:p>
          <a:p>
            <a:pPr algn="ctr"/>
            <a:r>
              <a:rPr lang="en-US" sz="1200" dirty="0"/>
              <a:t>&lt;Hadoop, 1&gt;</a:t>
            </a:r>
          </a:p>
        </p:txBody>
      </p:sp>
      <p:sp>
        <p:nvSpPr>
          <p:cNvPr id="62" name="Rectangle 61">
            <a:extLst>
              <a:ext uri="{FF2B5EF4-FFF2-40B4-BE49-F238E27FC236}">
                <a16:creationId xmlns:a16="http://schemas.microsoft.com/office/drawing/2014/main" id="{B398DFD8-83EC-9B4E-8ED8-4281BFA927B4}"/>
              </a:ext>
            </a:extLst>
          </p:cNvPr>
          <p:cNvSpPr/>
          <p:nvPr/>
        </p:nvSpPr>
        <p:spPr>
          <a:xfrm>
            <a:off x="5452755" y="2869240"/>
            <a:ext cx="1295554" cy="41922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&lt;sad, 1&gt;</a:t>
            </a:r>
          </a:p>
          <a:p>
            <a:pPr algn="ctr"/>
            <a:r>
              <a:rPr lang="en-US" sz="1200" dirty="0"/>
              <a:t>&lt;sad, 1&gt;</a:t>
            </a:r>
          </a:p>
        </p:txBody>
      </p:sp>
      <p:cxnSp>
        <p:nvCxnSpPr>
          <p:cNvPr id="63" name="Elbow Connector 62">
            <a:extLst>
              <a:ext uri="{FF2B5EF4-FFF2-40B4-BE49-F238E27FC236}">
                <a16:creationId xmlns:a16="http://schemas.microsoft.com/office/drawing/2014/main" id="{6E34E823-4EDD-614B-8585-CE3949DD8F66}"/>
              </a:ext>
            </a:extLst>
          </p:cNvPr>
          <p:cNvCxnSpPr>
            <a:cxnSpLocks/>
            <a:stCxn id="8" idx="3"/>
            <a:endCxn id="61" idx="1"/>
          </p:cNvCxnSpPr>
          <p:nvPr/>
        </p:nvCxnSpPr>
        <p:spPr>
          <a:xfrm flipV="1">
            <a:off x="1968674" y="3081040"/>
            <a:ext cx="458680" cy="93593"/>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9185EE1E-B2B4-1248-A0CD-6DF8F6211600}"/>
              </a:ext>
            </a:extLst>
          </p:cNvPr>
          <p:cNvCxnSpPr>
            <a:cxnSpLocks/>
            <a:stCxn id="35" idx="1"/>
            <a:endCxn id="62" idx="3"/>
          </p:cNvCxnSpPr>
          <p:nvPr/>
        </p:nvCxnSpPr>
        <p:spPr>
          <a:xfrm rot="10800000">
            <a:off x="6748310" y="3078854"/>
            <a:ext cx="435213" cy="25966"/>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553381CA-828D-9849-B368-FC6A4CC6F09A}"/>
              </a:ext>
            </a:extLst>
          </p:cNvPr>
          <p:cNvCxnSpPr>
            <a:cxnSpLocks/>
            <a:stCxn id="42" idx="2"/>
            <a:endCxn id="44" idx="0"/>
          </p:cNvCxnSpPr>
          <p:nvPr/>
        </p:nvCxnSpPr>
        <p:spPr>
          <a:xfrm rot="5400000">
            <a:off x="4141126" y="3963065"/>
            <a:ext cx="866920" cy="3024"/>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55DEBD91-D953-324B-9DF6-64374EE9598D}"/>
              </a:ext>
            </a:extLst>
          </p:cNvPr>
          <p:cNvCxnSpPr>
            <a:cxnSpLocks/>
            <a:stCxn id="36" idx="2"/>
            <a:endCxn id="35" idx="0"/>
          </p:cNvCxnSpPr>
          <p:nvPr/>
        </p:nvCxnSpPr>
        <p:spPr>
          <a:xfrm rot="16200000" flipH="1">
            <a:off x="7695164" y="2263498"/>
            <a:ext cx="262440" cy="9829"/>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7" name="Elbow Connector 76">
            <a:extLst>
              <a:ext uri="{FF2B5EF4-FFF2-40B4-BE49-F238E27FC236}">
                <a16:creationId xmlns:a16="http://schemas.microsoft.com/office/drawing/2014/main" id="{84795BE1-6B52-7544-825C-2EABC35FC063}"/>
              </a:ext>
            </a:extLst>
          </p:cNvPr>
          <p:cNvCxnSpPr>
            <a:cxnSpLocks/>
          </p:cNvCxnSpPr>
          <p:nvPr/>
        </p:nvCxnSpPr>
        <p:spPr>
          <a:xfrm rot="16200000" flipH="1">
            <a:off x="1214935" y="2364382"/>
            <a:ext cx="262440" cy="9829"/>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5D98CC0D-D02D-FE49-8C3B-74907916C91F}"/>
              </a:ext>
            </a:extLst>
          </p:cNvPr>
          <p:cNvCxnSpPr>
            <a:cxnSpLocks/>
            <a:stCxn id="28" idx="1"/>
            <a:endCxn id="17" idx="3"/>
          </p:cNvCxnSpPr>
          <p:nvPr/>
        </p:nvCxnSpPr>
        <p:spPr>
          <a:xfrm rot="10800000" flipV="1">
            <a:off x="1792266" y="1491451"/>
            <a:ext cx="950934" cy="424282"/>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985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9E7E-738B-DB43-B267-E464356E93A8}"/>
              </a:ext>
            </a:extLst>
          </p:cNvPr>
          <p:cNvSpPr>
            <a:spLocks noGrp="1"/>
          </p:cNvSpPr>
          <p:nvPr>
            <p:ph type="title"/>
          </p:nvPr>
        </p:nvSpPr>
        <p:spPr/>
        <p:txBody>
          <a:bodyPr/>
          <a:lstStyle/>
          <a:p>
            <a:r>
              <a:rPr lang="en-US" dirty="0"/>
              <a:t>Blocks Versus Splits</a:t>
            </a:r>
          </a:p>
        </p:txBody>
      </p:sp>
      <p:sp>
        <p:nvSpPr>
          <p:cNvPr id="3" name="Content Placeholder 2">
            <a:extLst>
              <a:ext uri="{FF2B5EF4-FFF2-40B4-BE49-F238E27FC236}">
                <a16:creationId xmlns:a16="http://schemas.microsoft.com/office/drawing/2014/main" id="{D26B8E51-209A-FA45-B282-5B0E911AE1C0}"/>
              </a:ext>
            </a:extLst>
          </p:cNvPr>
          <p:cNvSpPr>
            <a:spLocks noGrp="1"/>
          </p:cNvSpPr>
          <p:nvPr>
            <p:ph idx="1"/>
          </p:nvPr>
        </p:nvSpPr>
        <p:spPr/>
        <p:txBody>
          <a:bodyPr/>
          <a:lstStyle/>
          <a:p>
            <a:r>
              <a:rPr lang="en-US" dirty="0"/>
              <a:t>Files in HDFS are divided into physical chunks call blocks</a:t>
            </a:r>
          </a:p>
          <a:p>
            <a:r>
              <a:rPr lang="en-US" dirty="0"/>
              <a:t>Each block is a fixed size and stored as regular files in the Linux file system</a:t>
            </a:r>
          </a:p>
          <a:p>
            <a:r>
              <a:rPr lang="en-US" dirty="0"/>
              <a:t>But parallel processing engines and their related tools were designed to be decoupled from any specific file system</a:t>
            </a:r>
          </a:p>
          <a:p>
            <a:r>
              <a:rPr lang="en-US" dirty="0"/>
              <a:t>This allows these tools and parallel processing engines to work with both S3 and HDFS</a:t>
            </a:r>
          </a:p>
          <a:p>
            <a:r>
              <a:rPr lang="en-US" dirty="0"/>
              <a:t>And it is especially useful as S3 objects have no concept at all of blocks; they are just unified collections of bytes</a:t>
            </a:r>
          </a:p>
          <a:p>
            <a:r>
              <a:rPr lang="en-US" dirty="0"/>
              <a:t>So the question is… how is this decoupling is managed, and the answer is through the concept of splits</a:t>
            </a:r>
          </a:p>
        </p:txBody>
      </p:sp>
      <p:sp>
        <p:nvSpPr>
          <p:cNvPr id="4" name="Footer Placeholder 3">
            <a:extLst>
              <a:ext uri="{FF2B5EF4-FFF2-40B4-BE49-F238E27FC236}">
                <a16:creationId xmlns:a16="http://schemas.microsoft.com/office/drawing/2014/main" id="{B05EA39D-B940-F046-A551-163658AF007D}"/>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8F743EC6-BB4A-6D42-87BF-2070CDAD98CB}"/>
              </a:ext>
            </a:extLst>
          </p:cNvPr>
          <p:cNvSpPr>
            <a:spLocks noGrp="1"/>
          </p:cNvSpPr>
          <p:nvPr>
            <p:ph type="sldNum" sz="quarter" idx="12"/>
          </p:nvPr>
        </p:nvSpPr>
        <p:spPr/>
        <p:txBody>
          <a:bodyPr/>
          <a:lstStyle/>
          <a:p>
            <a:fld id="{9AA7C465-8597-4488-B68C-958448427716}" type="slidenum">
              <a:rPr lang="en-US" smtClean="0"/>
              <a:t>4</a:t>
            </a:fld>
            <a:endParaRPr lang="en-US" dirty="0"/>
          </a:p>
        </p:txBody>
      </p:sp>
    </p:spTree>
    <p:extLst>
      <p:ext uri="{BB962C8B-B14F-4D97-AF65-F5344CB8AC3E}">
        <p14:creationId xmlns:p14="http://schemas.microsoft.com/office/powerpoint/2010/main" val="235700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WordCount</a:t>
            </a:r>
            <a:br>
              <a:rPr lang="en-US" dirty="0"/>
            </a:br>
            <a:r>
              <a:rPr lang="en-US" sz="3100" dirty="0"/>
              <a:t>Driver</a:t>
            </a:r>
          </a:p>
        </p:txBody>
      </p:sp>
      <p:sp>
        <p:nvSpPr>
          <p:cNvPr id="3" name="Content Placeholder 2"/>
          <p:cNvSpPr>
            <a:spLocks noGrp="1"/>
          </p:cNvSpPr>
          <p:nvPr>
            <p:ph idx="1"/>
          </p:nvPr>
        </p:nvSpPr>
        <p:spPr/>
        <p:txBody>
          <a:bodyPr>
            <a:normAutofit/>
          </a:bodyPr>
          <a:lstStyle/>
          <a:p>
            <a:r>
              <a:rPr lang="en-US" dirty="0"/>
              <a:t>The first chunk of code we’ll look at is the driver. </a:t>
            </a:r>
          </a:p>
          <a:p>
            <a:r>
              <a:rPr lang="en-US" dirty="0"/>
              <a:t>The driver takes all of the components that we’ve built for our MapReduce job and pieces them together to be submitted to execution</a:t>
            </a:r>
          </a:p>
          <a:p>
            <a:r>
              <a:rPr lang="en-US" dirty="0"/>
              <a:t>This code is usually pretty generic and considered “boiler plate.” </a:t>
            </a:r>
          </a:p>
          <a:p>
            <a:r>
              <a:rPr lang="en-US" dirty="0"/>
              <a:t>You’ll find that in all of our patterns the driver stays the same for the most part</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40</a:t>
            </a:fld>
            <a:endParaRPr lang="en-US" dirty="0"/>
          </a:p>
        </p:txBody>
      </p:sp>
    </p:spTree>
    <p:extLst>
      <p:ext uri="{BB962C8B-B14F-4D97-AF65-F5344CB8AC3E}">
        <p14:creationId xmlns:p14="http://schemas.microsoft.com/office/powerpoint/2010/main" val="2055202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err="1">
                <a:solidFill>
                  <a:srgbClr val="D2533C"/>
                </a:solidFill>
              </a:rPr>
              <a:t>WordCount</a:t>
            </a:r>
            <a:br>
              <a:rPr lang="en-US" sz="3600" dirty="0">
                <a:solidFill>
                  <a:srgbClr val="D2533C"/>
                </a:solidFill>
              </a:rPr>
            </a:br>
            <a:r>
              <a:rPr lang="en-US" sz="2800" dirty="0">
                <a:solidFill>
                  <a:srgbClr val="D2533C"/>
                </a:solidFill>
              </a:rPr>
              <a:t>Driver</a:t>
            </a:r>
            <a:endParaRPr lang="en-US" dirty="0"/>
          </a:p>
        </p:txBody>
      </p:sp>
      <p:sp>
        <p:nvSpPr>
          <p:cNvPr id="5" name="Content Placeholder 4"/>
          <p:cNvSpPr>
            <a:spLocks noGrp="1"/>
          </p:cNvSpPr>
          <p:nvPr>
            <p:ph idx="1"/>
          </p:nvPr>
        </p:nvSpPr>
        <p:spPr/>
        <p:txBody>
          <a:bodyPr>
            <a:normAutofit lnSpcReduction="10000"/>
          </a:bodyPr>
          <a:lstStyle/>
          <a:p>
            <a:pPr marL="0" indent="0">
              <a:buNone/>
            </a:pPr>
            <a:r>
              <a:rPr lang="en-US" dirty="0">
                <a:latin typeface="Courier"/>
                <a:cs typeface="Courier"/>
              </a:rPr>
              <a:t>from </a:t>
            </a:r>
            <a:r>
              <a:rPr lang="en-US" dirty="0" err="1">
                <a:latin typeface="Courier"/>
                <a:cs typeface="Courier"/>
              </a:rPr>
              <a:t>mrjob.job</a:t>
            </a:r>
            <a:r>
              <a:rPr lang="en-US" dirty="0">
                <a:latin typeface="Courier"/>
                <a:cs typeface="Courier"/>
              </a:rPr>
              <a:t> import </a:t>
            </a:r>
            <a:r>
              <a:rPr lang="en-US" dirty="0" err="1">
                <a:latin typeface="Courier"/>
                <a:cs typeface="Courier"/>
              </a:rPr>
              <a:t>MRJob</a:t>
            </a:r>
            <a:endParaRPr lang="en-US" dirty="0">
              <a:latin typeface="Courier"/>
              <a:cs typeface="Courier"/>
            </a:endParaRPr>
          </a:p>
          <a:p>
            <a:pPr marL="0" indent="0">
              <a:buNone/>
            </a:pPr>
            <a:endParaRPr lang="en-US" dirty="0">
              <a:latin typeface="Courier"/>
              <a:cs typeface="Courier"/>
            </a:endParaRPr>
          </a:p>
          <a:p>
            <a:pPr marL="0" indent="0">
              <a:buNone/>
            </a:pPr>
            <a:r>
              <a:rPr lang="en-US" dirty="0">
                <a:latin typeface="Courier"/>
                <a:cs typeface="Courier"/>
              </a:rPr>
              <a:t>class </a:t>
            </a:r>
            <a:r>
              <a:rPr lang="en-US" dirty="0" err="1">
                <a:latin typeface="Courier"/>
                <a:cs typeface="Courier"/>
              </a:rPr>
              <a:t>MR</a:t>
            </a:r>
            <a:r>
              <a:rPr lang="en-US" dirty="0" err="1">
                <a:solidFill>
                  <a:srgbClr val="0070C0"/>
                </a:solidFill>
                <a:latin typeface="Courier"/>
                <a:cs typeface="Courier"/>
              </a:rPr>
              <a:t>ClassName</a:t>
            </a:r>
            <a:r>
              <a:rPr lang="en-US" dirty="0">
                <a:latin typeface="Courier"/>
                <a:cs typeface="Courier"/>
              </a:rPr>
              <a:t>(</a:t>
            </a:r>
            <a:r>
              <a:rPr lang="en-US" dirty="0" err="1">
                <a:latin typeface="Courier"/>
                <a:cs typeface="Courier"/>
              </a:rPr>
              <a:t>MRJob</a:t>
            </a:r>
            <a:r>
              <a:rPr lang="en-US" dirty="0">
                <a:latin typeface="Courier"/>
                <a:cs typeface="Courier"/>
              </a:rPr>
              <a:t>):</a:t>
            </a:r>
          </a:p>
          <a:p>
            <a:pPr marL="0" indent="0">
              <a:buNone/>
            </a:pPr>
            <a:endParaRPr lang="en-US" dirty="0">
              <a:latin typeface="Courier"/>
              <a:cs typeface="Courier"/>
            </a:endParaRPr>
          </a:p>
          <a:p>
            <a:pPr marL="0" indent="0">
              <a:buNone/>
            </a:pPr>
            <a:r>
              <a:rPr lang="en-US" dirty="0">
                <a:latin typeface="Courier"/>
                <a:cs typeface="Courier"/>
              </a:rPr>
              <a:t>    </a:t>
            </a:r>
            <a:r>
              <a:rPr lang="en-US" dirty="0" err="1">
                <a:latin typeface="Courier"/>
                <a:cs typeface="Courier"/>
              </a:rPr>
              <a:t>def</a:t>
            </a:r>
            <a:r>
              <a:rPr lang="en-US" dirty="0">
                <a:latin typeface="Courier"/>
                <a:cs typeface="Courier"/>
              </a:rPr>
              <a:t> mapper(self, _, value):</a:t>
            </a:r>
          </a:p>
          <a:p>
            <a:pPr marL="0" indent="0">
              <a:buNone/>
            </a:pPr>
            <a:r>
              <a:rPr lang="en-US" dirty="0">
                <a:latin typeface="Courier"/>
                <a:cs typeface="Courier"/>
              </a:rPr>
              <a:t>	// some mapper logic</a:t>
            </a:r>
          </a:p>
          <a:p>
            <a:pPr marL="0" indent="0">
              <a:buNone/>
            </a:pPr>
            <a:endParaRPr lang="en-US" dirty="0">
              <a:latin typeface="Courier"/>
              <a:cs typeface="Courier"/>
            </a:endParaRPr>
          </a:p>
          <a:p>
            <a:pPr marL="0" indent="0">
              <a:buNone/>
            </a:pPr>
            <a:r>
              <a:rPr lang="en-US" dirty="0">
                <a:latin typeface="Courier"/>
                <a:cs typeface="Courier"/>
              </a:rPr>
              <a:t>    </a:t>
            </a:r>
            <a:r>
              <a:rPr lang="en-US" dirty="0" err="1">
                <a:latin typeface="Courier"/>
                <a:cs typeface="Courier"/>
              </a:rPr>
              <a:t>def</a:t>
            </a:r>
            <a:r>
              <a:rPr lang="en-US" dirty="0">
                <a:latin typeface="Courier"/>
                <a:cs typeface="Courier"/>
              </a:rPr>
              <a:t> reducer(self, key, values):</a:t>
            </a:r>
          </a:p>
          <a:p>
            <a:pPr marL="0" indent="0">
              <a:buNone/>
            </a:pPr>
            <a:r>
              <a:rPr lang="en-US" dirty="0">
                <a:latin typeface="Courier"/>
                <a:cs typeface="Courier"/>
              </a:rPr>
              <a:t>        // some reducer logic</a:t>
            </a:r>
          </a:p>
          <a:p>
            <a:pPr marL="0" indent="0">
              <a:buNone/>
            </a:pPr>
            <a:endParaRPr lang="en-US" dirty="0">
              <a:latin typeface="Courier"/>
              <a:cs typeface="Courier"/>
            </a:endParaRPr>
          </a:p>
          <a:p>
            <a:pPr marL="0" indent="0">
              <a:buNone/>
            </a:pPr>
            <a:r>
              <a:rPr lang="fr-FR" dirty="0">
                <a:latin typeface="Courier"/>
                <a:cs typeface="Courier"/>
              </a:rPr>
              <a:t>if __</a:t>
            </a:r>
            <a:r>
              <a:rPr lang="fr-FR" dirty="0" err="1">
                <a:latin typeface="Courier"/>
                <a:cs typeface="Courier"/>
              </a:rPr>
              <a:t>name</a:t>
            </a:r>
            <a:r>
              <a:rPr lang="fr-FR" dirty="0">
                <a:latin typeface="Courier"/>
                <a:cs typeface="Courier"/>
              </a:rPr>
              <a:t>__ == '__main__':</a:t>
            </a:r>
          </a:p>
          <a:p>
            <a:pPr marL="0" indent="0">
              <a:buNone/>
            </a:pPr>
            <a:r>
              <a:rPr lang="fr-FR" dirty="0">
                <a:latin typeface="Courier"/>
                <a:cs typeface="Courier"/>
              </a:rPr>
              <a:t>     </a:t>
            </a:r>
            <a:r>
              <a:rPr lang="fr-FR" dirty="0" err="1">
                <a:latin typeface="Courier"/>
                <a:cs typeface="Courier"/>
              </a:rPr>
              <a:t>MR</a:t>
            </a:r>
            <a:r>
              <a:rPr lang="fr-FR" dirty="0" err="1">
                <a:solidFill>
                  <a:srgbClr val="0070C0"/>
                </a:solidFill>
                <a:latin typeface="Courier"/>
                <a:cs typeface="Courier"/>
              </a:rPr>
              <a:t>ClassNam</a:t>
            </a:r>
            <a:r>
              <a:rPr lang="fr-FR" dirty="0" err="1">
                <a:latin typeface="Courier"/>
                <a:cs typeface="Courier"/>
              </a:rPr>
              <a:t>e.run</a:t>
            </a:r>
            <a:r>
              <a:rPr lang="fr-FR" dirty="0">
                <a:latin typeface="Courier"/>
                <a:cs typeface="Courier"/>
              </a:rPr>
              <a:t>()</a:t>
            </a:r>
            <a:endParaRPr lang="en-US" dirty="0">
              <a:latin typeface="Courier"/>
              <a:cs typeface="Courier"/>
            </a:endParaRPr>
          </a:p>
          <a:p>
            <a:pPr marL="0" indent="0">
              <a:buNone/>
            </a:pP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41</a:t>
            </a:fld>
            <a:endParaRPr lang="en-US" dirty="0"/>
          </a:p>
        </p:txBody>
      </p:sp>
      <p:sp>
        <p:nvSpPr>
          <p:cNvPr id="6" name="Rectangular Callout 5">
            <a:extLst>
              <a:ext uri="{FF2B5EF4-FFF2-40B4-BE49-F238E27FC236}">
                <a16:creationId xmlns:a16="http://schemas.microsoft.com/office/drawing/2014/main" id="{4FA2DB0E-77FC-004D-B6CD-716B6AB7306C}"/>
              </a:ext>
            </a:extLst>
          </p:cNvPr>
          <p:cNvSpPr/>
          <p:nvPr/>
        </p:nvSpPr>
        <p:spPr>
          <a:xfrm>
            <a:off x="6300593" y="620164"/>
            <a:ext cx="1966586" cy="1089764"/>
          </a:xfrm>
          <a:prstGeom prst="wedgeRectCallout">
            <a:avLst>
              <a:gd name="adj1" fmla="val -143328"/>
              <a:gd name="adj2" fmla="val 1981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(_) is a Python idiom to ignore the function argument</a:t>
            </a:r>
          </a:p>
        </p:txBody>
      </p:sp>
      <p:sp>
        <p:nvSpPr>
          <p:cNvPr id="7" name="Rectangular Callout 6">
            <a:extLst>
              <a:ext uri="{FF2B5EF4-FFF2-40B4-BE49-F238E27FC236}">
                <a16:creationId xmlns:a16="http://schemas.microsoft.com/office/drawing/2014/main" id="{88D0236A-BD3C-BA42-B530-2C8B6F223EDF}"/>
              </a:ext>
            </a:extLst>
          </p:cNvPr>
          <p:cNvSpPr/>
          <p:nvPr/>
        </p:nvSpPr>
        <p:spPr>
          <a:xfrm>
            <a:off x="7214992" y="1975062"/>
            <a:ext cx="1858028" cy="1832850"/>
          </a:xfrm>
          <a:prstGeom prst="wedgeRectCallout">
            <a:avLst>
              <a:gd name="adj1" fmla="val -102386"/>
              <a:gd name="adj2" fmla="val 285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“_” is the key of the input key value pair</a:t>
            </a:r>
          </a:p>
          <a:p>
            <a:pPr algn="ctr"/>
            <a:endParaRPr lang="en-US" sz="1600" dirty="0"/>
          </a:p>
          <a:p>
            <a:pPr algn="ctr"/>
            <a:r>
              <a:rPr lang="en-US" sz="1600" dirty="0"/>
              <a:t>“value” is the value of the input key value pair</a:t>
            </a:r>
          </a:p>
        </p:txBody>
      </p:sp>
      <p:sp>
        <p:nvSpPr>
          <p:cNvPr id="8" name="Rectangular Callout 7">
            <a:extLst>
              <a:ext uri="{FF2B5EF4-FFF2-40B4-BE49-F238E27FC236}">
                <a16:creationId xmlns:a16="http://schemas.microsoft.com/office/drawing/2014/main" id="{2BDA36D6-0B9F-AF43-8C0A-FC1652A3367C}"/>
              </a:ext>
            </a:extLst>
          </p:cNvPr>
          <p:cNvSpPr/>
          <p:nvPr/>
        </p:nvSpPr>
        <p:spPr>
          <a:xfrm>
            <a:off x="7214992" y="4258974"/>
            <a:ext cx="1615857" cy="2483159"/>
          </a:xfrm>
          <a:prstGeom prst="wedgeRectCallout">
            <a:avLst>
              <a:gd name="adj1" fmla="val -63285"/>
              <a:gd name="adj2" fmla="val -331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“key” is the key of the input key value pair</a:t>
            </a:r>
          </a:p>
          <a:p>
            <a:pPr algn="ctr"/>
            <a:endParaRPr lang="en-US" sz="1600" dirty="0"/>
          </a:p>
          <a:p>
            <a:pPr algn="ctr"/>
            <a:r>
              <a:rPr lang="en-US" sz="1600" dirty="0"/>
              <a:t>“values” is an </a:t>
            </a:r>
            <a:r>
              <a:rPr lang="en-US" sz="1600" dirty="0" err="1"/>
              <a:t>iterable</a:t>
            </a:r>
            <a:r>
              <a:rPr lang="en-US" sz="1600" dirty="0"/>
              <a:t> to the collection value of the input key value pair</a:t>
            </a:r>
          </a:p>
        </p:txBody>
      </p:sp>
    </p:spTree>
    <p:extLst>
      <p:ext uri="{BB962C8B-B14F-4D97-AF65-F5344CB8AC3E}">
        <p14:creationId xmlns:p14="http://schemas.microsoft.com/office/powerpoint/2010/main" val="1390700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WordCount</a:t>
            </a:r>
            <a:br>
              <a:rPr lang="en-US" dirty="0"/>
            </a:br>
            <a:r>
              <a:rPr lang="en-US" sz="3100" dirty="0"/>
              <a:t>Mapper</a:t>
            </a:r>
          </a:p>
        </p:txBody>
      </p:sp>
      <p:sp>
        <p:nvSpPr>
          <p:cNvPr id="3" name="Content Placeholder 2"/>
          <p:cNvSpPr>
            <a:spLocks noGrp="1"/>
          </p:cNvSpPr>
          <p:nvPr>
            <p:ph idx="1"/>
          </p:nvPr>
        </p:nvSpPr>
        <p:spPr/>
        <p:txBody>
          <a:bodyPr/>
          <a:lstStyle/>
          <a:p>
            <a:r>
              <a:rPr lang="en-US" dirty="0"/>
              <a:t>Next is the mapper code that parses and prepares the text</a:t>
            </a:r>
          </a:p>
          <a:p>
            <a:r>
              <a:rPr lang="en-US" dirty="0"/>
              <a:t>The text string is split up into a list of words</a:t>
            </a:r>
          </a:p>
          <a:p>
            <a:r>
              <a:rPr lang="en-US" dirty="0"/>
              <a:t>Then the intermediate key produced is the word and the value produced is simply “1.” </a:t>
            </a:r>
          </a:p>
          <a:p>
            <a:r>
              <a:rPr lang="en-US" dirty="0"/>
              <a:t>This means we’ve seen this word once. </a:t>
            </a:r>
          </a:p>
          <a:p>
            <a:r>
              <a:rPr lang="en-US" dirty="0"/>
              <a:t>Even if we see the same word twice in one line, we’ll output the word and “1” twice and it’ll be taken care of in the end</a:t>
            </a:r>
          </a:p>
          <a:p>
            <a:r>
              <a:rPr lang="en-US" dirty="0"/>
              <a:t>Eventually, all of these ones will be summed together into the global count of that word</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42</a:t>
            </a:fld>
            <a:endParaRPr lang="en-US" dirty="0"/>
          </a:p>
        </p:txBody>
      </p:sp>
    </p:spTree>
    <p:extLst>
      <p:ext uri="{BB962C8B-B14F-4D97-AF65-F5344CB8AC3E}">
        <p14:creationId xmlns:p14="http://schemas.microsoft.com/office/powerpoint/2010/main" val="595810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WordCount</a:t>
            </a:r>
            <a:br>
              <a:rPr lang="en-US" dirty="0"/>
            </a:br>
            <a:r>
              <a:rPr lang="en-US" sz="3100" dirty="0"/>
              <a:t>Mapper</a:t>
            </a:r>
            <a:endParaRPr lang="en-US" dirty="0"/>
          </a:p>
        </p:txBody>
      </p:sp>
      <p:sp>
        <p:nvSpPr>
          <p:cNvPr id="3" name="Content Placeholder 2"/>
          <p:cNvSpPr>
            <a:spLocks noGrp="1"/>
          </p:cNvSpPr>
          <p:nvPr>
            <p:ph idx="1"/>
          </p:nvPr>
        </p:nvSpPr>
        <p:spPr/>
        <p:txBody>
          <a:bodyPr>
            <a:normAutofit/>
          </a:bodyPr>
          <a:lstStyle/>
          <a:p>
            <a:pPr fontAlgn="base"/>
            <a:r>
              <a:rPr lang="en-US" dirty="0"/>
              <a:t>The mapper is where we’ll see most of the work done.</a:t>
            </a:r>
          </a:p>
          <a:p>
            <a:pPr fontAlgn="base"/>
            <a:r>
              <a:rPr lang="en-US" dirty="0"/>
              <a:t>We don’t care about the key of the input in this case which is the file offset of the next record read</a:t>
            </a:r>
          </a:p>
          <a:p>
            <a:pPr fontAlgn="base"/>
            <a:r>
              <a:rPr lang="en-US" dirty="0"/>
              <a:t>The input value (and key) are strings</a:t>
            </a:r>
          </a:p>
          <a:p>
            <a:pPr fontAlgn="base"/>
            <a:r>
              <a:rPr lang="en-US" dirty="0"/>
              <a:t>If you need to process the value (or part of it) as a float, integer or some other type you need to do the conversion yourself</a:t>
            </a:r>
          </a:p>
          <a:p>
            <a:pPr fontAlgn="base"/>
            <a:r>
              <a:rPr lang="en-US" dirty="0"/>
              <a:t>Our output key and value must also be strings</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43</a:t>
            </a:fld>
            <a:endParaRPr lang="en-US" dirty="0"/>
          </a:p>
        </p:txBody>
      </p:sp>
    </p:spTree>
    <p:extLst>
      <p:ext uri="{BB962C8B-B14F-4D97-AF65-F5344CB8AC3E}">
        <p14:creationId xmlns:p14="http://schemas.microsoft.com/office/powerpoint/2010/main" val="1708818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WordCount</a:t>
            </a:r>
            <a:br>
              <a:rPr lang="en-US" dirty="0"/>
            </a:br>
            <a:r>
              <a:rPr lang="en-US" sz="3100" dirty="0"/>
              <a:t>Mapper</a:t>
            </a:r>
            <a:endParaRPr lang="en-US" dirty="0"/>
          </a:p>
        </p:txBody>
      </p:sp>
      <p:sp>
        <p:nvSpPr>
          <p:cNvPr id="3" name="Content Placeholder 2"/>
          <p:cNvSpPr>
            <a:spLocks noGrp="1"/>
          </p:cNvSpPr>
          <p:nvPr>
            <p:ph idx="1"/>
          </p:nvPr>
        </p:nvSpPr>
        <p:spPr/>
        <p:txBody>
          <a:bodyPr/>
          <a:lstStyle/>
          <a:p>
            <a:pPr marL="0" indent="0">
              <a:buNone/>
            </a:pPr>
            <a:r>
              <a:rPr lang="en-US" dirty="0">
                <a:latin typeface="Courier"/>
                <a:cs typeface="Courier"/>
              </a:rPr>
              <a:t>from </a:t>
            </a:r>
            <a:r>
              <a:rPr lang="en-US" dirty="0" err="1">
                <a:latin typeface="Courier"/>
                <a:cs typeface="Courier"/>
              </a:rPr>
              <a:t>mrjob.job</a:t>
            </a:r>
            <a:r>
              <a:rPr lang="en-US" dirty="0">
                <a:latin typeface="Courier"/>
                <a:cs typeface="Courier"/>
              </a:rPr>
              <a:t> import </a:t>
            </a:r>
            <a:r>
              <a:rPr lang="en-US" dirty="0" err="1">
                <a:latin typeface="Courier"/>
                <a:cs typeface="Courier"/>
              </a:rPr>
              <a:t>MRJob</a:t>
            </a:r>
            <a:endParaRPr lang="en-US" dirty="0">
              <a:latin typeface="Courier"/>
              <a:cs typeface="Courier"/>
            </a:endParaRPr>
          </a:p>
          <a:p>
            <a:pPr marL="0" indent="0">
              <a:buNone/>
            </a:pPr>
            <a:r>
              <a:rPr lang="en-US" dirty="0">
                <a:latin typeface="Courier"/>
                <a:cs typeface="Courier"/>
              </a:rPr>
              <a:t>import re</a:t>
            </a:r>
          </a:p>
          <a:p>
            <a:pPr marL="0" indent="0">
              <a:buNone/>
            </a:pPr>
            <a:endParaRPr lang="en-US" dirty="0">
              <a:latin typeface="Courier"/>
              <a:cs typeface="Courier"/>
            </a:endParaRPr>
          </a:p>
          <a:p>
            <a:pPr marL="0" indent="0">
              <a:buNone/>
            </a:pPr>
            <a:r>
              <a:rPr lang="en-US" dirty="0">
                <a:latin typeface="Courier"/>
                <a:cs typeface="Courier"/>
              </a:rPr>
              <a:t>WORD_RE = </a:t>
            </a:r>
            <a:r>
              <a:rPr lang="en-US" dirty="0" err="1">
                <a:latin typeface="Courier"/>
                <a:cs typeface="Courier"/>
              </a:rPr>
              <a:t>re.compile</a:t>
            </a:r>
            <a:r>
              <a:rPr lang="en-US" dirty="0">
                <a:latin typeface="Courier"/>
                <a:cs typeface="Courier"/>
              </a:rPr>
              <a:t>(r"[\w']+")</a:t>
            </a:r>
          </a:p>
          <a:p>
            <a:pPr marL="0" indent="0">
              <a:buNone/>
            </a:pPr>
            <a:endParaRPr lang="en-US" dirty="0">
              <a:latin typeface="Courier"/>
              <a:cs typeface="Courier"/>
            </a:endParaRPr>
          </a:p>
          <a:p>
            <a:pPr marL="0" indent="0">
              <a:buNone/>
            </a:pPr>
            <a:r>
              <a:rPr lang="en-US" dirty="0">
                <a:latin typeface="Courier"/>
                <a:cs typeface="Courier"/>
              </a:rPr>
              <a:t>class </a:t>
            </a:r>
            <a:r>
              <a:rPr lang="en-US" dirty="0" err="1">
                <a:latin typeface="Courier"/>
                <a:cs typeface="Courier"/>
              </a:rPr>
              <a:t>MRWordCount</a:t>
            </a:r>
            <a:r>
              <a:rPr lang="en-US" dirty="0">
                <a:latin typeface="Courier"/>
                <a:cs typeface="Courier"/>
              </a:rPr>
              <a:t>(</a:t>
            </a:r>
            <a:r>
              <a:rPr lang="en-US" dirty="0" err="1">
                <a:latin typeface="Courier"/>
                <a:cs typeface="Courier"/>
              </a:rPr>
              <a:t>MRJob</a:t>
            </a:r>
            <a:r>
              <a:rPr lang="en-US" dirty="0">
                <a:latin typeface="Courier"/>
                <a:cs typeface="Courier"/>
              </a:rPr>
              <a:t>):</a:t>
            </a:r>
          </a:p>
          <a:p>
            <a:pPr marL="0" indent="0">
              <a:buNone/>
            </a:pPr>
            <a:endParaRPr lang="en-US" dirty="0">
              <a:latin typeface="Courier"/>
              <a:cs typeface="Courier"/>
            </a:endParaRPr>
          </a:p>
          <a:p>
            <a:pPr marL="0" indent="0">
              <a:buNone/>
            </a:pPr>
            <a:r>
              <a:rPr lang="en-US" dirty="0">
                <a:latin typeface="Courier"/>
                <a:cs typeface="Courier"/>
              </a:rPr>
              <a:t>    </a:t>
            </a:r>
            <a:r>
              <a:rPr lang="en-US" b="1" i="1" dirty="0" err="1">
                <a:solidFill>
                  <a:srgbClr val="0070C0"/>
                </a:solidFill>
                <a:latin typeface="Courier"/>
                <a:cs typeface="Courier"/>
              </a:rPr>
              <a:t>def</a:t>
            </a:r>
            <a:r>
              <a:rPr lang="en-US" b="1" i="1" dirty="0">
                <a:solidFill>
                  <a:srgbClr val="0070C0"/>
                </a:solidFill>
                <a:latin typeface="Courier"/>
                <a:cs typeface="Courier"/>
              </a:rPr>
              <a:t> mapper(self, _, line):</a:t>
            </a:r>
          </a:p>
          <a:p>
            <a:pPr marL="0" indent="0">
              <a:buNone/>
            </a:pPr>
            <a:r>
              <a:rPr lang="en-US" b="1" i="1" dirty="0">
                <a:solidFill>
                  <a:srgbClr val="0070C0"/>
                </a:solidFill>
                <a:latin typeface="Courier"/>
                <a:cs typeface="Courier"/>
              </a:rPr>
              <a:t>        for word in </a:t>
            </a:r>
            <a:r>
              <a:rPr lang="en-US" b="1" i="1" dirty="0" err="1">
                <a:solidFill>
                  <a:srgbClr val="0070C0"/>
                </a:solidFill>
                <a:latin typeface="Courier"/>
                <a:cs typeface="Courier"/>
              </a:rPr>
              <a:t>WORD_RE.findall</a:t>
            </a:r>
            <a:r>
              <a:rPr lang="en-US" b="1" i="1" dirty="0">
                <a:solidFill>
                  <a:srgbClr val="0070C0"/>
                </a:solidFill>
                <a:latin typeface="Courier"/>
                <a:cs typeface="Courier"/>
              </a:rPr>
              <a:t>(line):</a:t>
            </a:r>
          </a:p>
          <a:p>
            <a:pPr marL="0" indent="0">
              <a:buNone/>
            </a:pPr>
            <a:r>
              <a:rPr lang="en-US" b="1" i="1" dirty="0">
                <a:solidFill>
                  <a:srgbClr val="0070C0"/>
                </a:solidFill>
                <a:latin typeface="Courier"/>
                <a:cs typeface="Courier"/>
              </a:rPr>
              <a:t>            yield (</a:t>
            </a:r>
            <a:r>
              <a:rPr lang="en-US" b="1" i="1" dirty="0" err="1">
                <a:solidFill>
                  <a:srgbClr val="0070C0"/>
                </a:solidFill>
                <a:latin typeface="Courier"/>
                <a:cs typeface="Courier"/>
              </a:rPr>
              <a:t>word.lower</a:t>
            </a:r>
            <a:r>
              <a:rPr lang="en-US" b="1" i="1" dirty="0">
                <a:solidFill>
                  <a:srgbClr val="0070C0"/>
                </a:solidFill>
                <a:latin typeface="Courier"/>
                <a:cs typeface="Courier"/>
              </a:rPr>
              <a:t>(), 1)</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44</a:t>
            </a:fld>
            <a:endParaRPr lang="en-US" dirty="0"/>
          </a:p>
        </p:txBody>
      </p:sp>
    </p:spTree>
    <p:extLst>
      <p:ext uri="{BB962C8B-B14F-4D97-AF65-F5344CB8AC3E}">
        <p14:creationId xmlns:p14="http://schemas.microsoft.com/office/powerpoint/2010/main" val="33639489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WordCount</a:t>
            </a:r>
            <a:br>
              <a:rPr lang="en-US" dirty="0"/>
            </a:br>
            <a:r>
              <a:rPr lang="en-US" sz="3100" dirty="0"/>
              <a:t>Reducer</a:t>
            </a:r>
            <a:endParaRPr lang="en-US" dirty="0"/>
          </a:p>
        </p:txBody>
      </p:sp>
      <p:sp>
        <p:nvSpPr>
          <p:cNvPr id="3" name="Content Placeholder 2"/>
          <p:cNvSpPr>
            <a:spLocks noGrp="1"/>
          </p:cNvSpPr>
          <p:nvPr>
            <p:ph idx="1"/>
          </p:nvPr>
        </p:nvSpPr>
        <p:spPr/>
        <p:txBody>
          <a:bodyPr>
            <a:normAutofit/>
          </a:bodyPr>
          <a:lstStyle/>
          <a:p>
            <a:r>
              <a:rPr lang="en-US" dirty="0"/>
              <a:t>Next comes the reducer code, which is relatively simple</a:t>
            </a:r>
          </a:p>
          <a:p>
            <a:r>
              <a:rPr lang="en-US" dirty="0"/>
              <a:t>The reduce function gets called once per key grouping, in this case each word</a:t>
            </a:r>
          </a:p>
          <a:p>
            <a:r>
              <a:rPr lang="en-US" dirty="0"/>
              <a:t>We’ll iterate through the values, which will be numbers, and take a running sum</a:t>
            </a:r>
          </a:p>
          <a:p>
            <a:r>
              <a:rPr lang="en-US" dirty="0"/>
              <a:t>The final value of this running sum will be the sum of the ones</a:t>
            </a:r>
          </a:p>
          <a:p>
            <a:r>
              <a:rPr lang="en-US" dirty="0"/>
              <a:t>As in the mapper the key is a string</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45</a:t>
            </a:fld>
            <a:endParaRPr lang="en-US" dirty="0"/>
          </a:p>
        </p:txBody>
      </p:sp>
    </p:spTree>
    <p:extLst>
      <p:ext uri="{BB962C8B-B14F-4D97-AF65-F5344CB8AC3E}">
        <p14:creationId xmlns:p14="http://schemas.microsoft.com/office/powerpoint/2010/main" val="2643127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WordCount</a:t>
            </a:r>
            <a:br>
              <a:rPr lang="en-US" dirty="0"/>
            </a:br>
            <a:r>
              <a:rPr lang="en-US" sz="3100" dirty="0"/>
              <a:t>Reducer</a:t>
            </a:r>
            <a:endParaRPr lang="en-US" dirty="0"/>
          </a:p>
        </p:txBody>
      </p:sp>
      <p:sp>
        <p:nvSpPr>
          <p:cNvPr id="3" name="Content Placeholder 2"/>
          <p:cNvSpPr>
            <a:spLocks noGrp="1"/>
          </p:cNvSpPr>
          <p:nvPr>
            <p:ph idx="1"/>
          </p:nvPr>
        </p:nvSpPr>
        <p:spPr/>
        <p:txBody>
          <a:bodyPr>
            <a:normAutofit/>
          </a:bodyPr>
          <a:lstStyle/>
          <a:p>
            <a:pPr fontAlgn="base"/>
            <a:r>
              <a:rPr lang="en-US" dirty="0"/>
              <a:t>The reduce function has a different signature from map, though</a:t>
            </a:r>
          </a:p>
          <a:p>
            <a:pPr fontAlgn="base"/>
            <a:r>
              <a:rPr lang="en-US" dirty="0"/>
              <a:t>It gives you an Iterator over values instead of just a single value</a:t>
            </a:r>
          </a:p>
          <a:p>
            <a:pPr fontAlgn="base"/>
            <a:r>
              <a:rPr lang="en-US" dirty="0"/>
              <a:t>This is because you are now iterating over all values that have that key instead of just one at a time</a:t>
            </a:r>
          </a:p>
          <a:p>
            <a:pPr fontAlgn="base"/>
            <a:r>
              <a:rPr lang="en-US" dirty="0"/>
              <a:t>The key is very important in the reducer of pretty much every MapReduce job, unlike the input key in the map</a:t>
            </a:r>
          </a:p>
          <a:p>
            <a:pPr fontAlgn="base"/>
            <a:r>
              <a:rPr lang="en-US" dirty="0"/>
              <a:t>Each reducer will create one file</a:t>
            </a:r>
          </a:p>
          <a:p>
            <a:pPr lvl="1" fontAlgn="base"/>
            <a:r>
              <a:rPr lang="en-US" dirty="0"/>
              <a:t>so if you want to coalesce them together you’ll have to write a post-processing step to concatenate them</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46</a:t>
            </a:fld>
            <a:endParaRPr lang="en-US" dirty="0"/>
          </a:p>
        </p:txBody>
      </p:sp>
    </p:spTree>
    <p:extLst>
      <p:ext uri="{BB962C8B-B14F-4D97-AF65-F5344CB8AC3E}">
        <p14:creationId xmlns:p14="http://schemas.microsoft.com/office/powerpoint/2010/main" val="3997587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WordCount</a:t>
            </a:r>
            <a:br>
              <a:rPr lang="en-US" dirty="0"/>
            </a:br>
            <a:r>
              <a:rPr lang="en-US" sz="3100" dirty="0"/>
              <a:t>Reducer</a:t>
            </a:r>
            <a:endParaRPr lang="en-US" dirty="0"/>
          </a:p>
        </p:txBody>
      </p:sp>
      <p:sp>
        <p:nvSpPr>
          <p:cNvPr id="3" name="Content Placeholder 2"/>
          <p:cNvSpPr>
            <a:spLocks noGrp="1"/>
          </p:cNvSpPr>
          <p:nvPr>
            <p:ph idx="1"/>
          </p:nvPr>
        </p:nvSpPr>
        <p:spPr/>
        <p:txBody>
          <a:bodyPr/>
          <a:lstStyle/>
          <a:p>
            <a:pPr marL="0" indent="0">
              <a:buNone/>
            </a:pPr>
            <a:r>
              <a:rPr lang="en-US" dirty="0">
                <a:latin typeface="Courier"/>
                <a:cs typeface="Courier"/>
              </a:rPr>
              <a:t> </a:t>
            </a:r>
            <a:r>
              <a:rPr lang="en-US" dirty="0" err="1">
                <a:latin typeface="Courier"/>
                <a:cs typeface="Courier"/>
              </a:rPr>
              <a:t>def</a:t>
            </a:r>
            <a:r>
              <a:rPr lang="en-US" dirty="0">
                <a:latin typeface="Courier"/>
                <a:cs typeface="Courier"/>
              </a:rPr>
              <a:t> reducer(self, word, counts):</a:t>
            </a:r>
          </a:p>
          <a:p>
            <a:pPr marL="0" indent="0">
              <a:buNone/>
            </a:pPr>
            <a:r>
              <a:rPr lang="en-US" dirty="0">
                <a:latin typeface="Courier"/>
                <a:cs typeface="Courier"/>
              </a:rPr>
              <a:t>        yield (word, sum(counts))</a:t>
            </a:r>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47</a:t>
            </a:fld>
            <a:endParaRPr lang="en-US" dirty="0"/>
          </a:p>
        </p:txBody>
      </p:sp>
    </p:spTree>
    <p:extLst>
      <p:ext uri="{BB962C8B-B14F-4D97-AF65-F5344CB8AC3E}">
        <p14:creationId xmlns:p14="http://schemas.microsoft.com/office/powerpoint/2010/main" val="36527278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Canonical Word Count</a:t>
            </a:r>
          </a:p>
        </p:txBody>
      </p:sp>
      <p:sp>
        <p:nvSpPr>
          <p:cNvPr id="6" name="Rectangle 5"/>
          <p:cNvSpPr/>
          <p:nvPr/>
        </p:nvSpPr>
        <p:spPr>
          <a:xfrm>
            <a:off x="457200" y="1543264"/>
            <a:ext cx="8229600" cy="4524315"/>
          </a:xfrm>
          <a:prstGeom prst="rect">
            <a:avLst/>
          </a:prstGeom>
        </p:spPr>
        <p:txBody>
          <a:bodyPr wrap="square">
            <a:spAutoFit/>
          </a:bodyPr>
          <a:lstStyle/>
          <a:p>
            <a:r>
              <a:rPr lang="en-US" dirty="0">
                <a:latin typeface="Courier"/>
                <a:cs typeface="Courier"/>
              </a:rPr>
              <a:t>from </a:t>
            </a:r>
            <a:r>
              <a:rPr lang="en-US" dirty="0" err="1">
                <a:latin typeface="Courier"/>
                <a:cs typeface="Courier"/>
              </a:rPr>
              <a:t>mrjob.job</a:t>
            </a:r>
            <a:r>
              <a:rPr lang="en-US" dirty="0">
                <a:latin typeface="Courier"/>
                <a:cs typeface="Courier"/>
              </a:rPr>
              <a:t> import </a:t>
            </a:r>
            <a:r>
              <a:rPr lang="en-US" dirty="0" err="1">
                <a:latin typeface="Courier"/>
                <a:cs typeface="Courier"/>
              </a:rPr>
              <a:t>MRJob</a:t>
            </a:r>
            <a:endParaRPr lang="en-US" dirty="0">
              <a:latin typeface="Courier"/>
              <a:cs typeface="Courier"/>
            </a:endParaRPr>
          </a:p>
          <a:p>
            <a:r>
              <a:rPr lang="en-US" dirty="0">
                <a:latin typeface="Courier"/>
                <a:cs typeface="Courier"/>
              </a:rPr>
              <a:t>import re</a:t>
            </a:r>
          </a:p>
          <a:p>
            <a:endParaRPr lang="en-US" dirty="0">
              <a:latin typeface="Courier"/>
              <a:cs typeface="Courier"/>
            </a:endParaRPr>
          </a:p>
          <a:p>
            <a:r>
              <a:rPr lang="en-US" dirty="0">
                <a:latin typeface="Courier"/>
                <a:cs typeface="Courier"/>
              </a:rPr>
              <a:t>WORD_RE = </a:t>
            </a:r>
            <a:r>
              <a:rPr lang="en-US" dirty="0" err="1">
                <a:latin typeface="Courier"/>
                <a:cs typeface="Courier"/>
              </a:rPr>
              <a:t>re.compile</a:t>
            </a:r>
            <a:r>
              <a:rPr lang="en-US" dirty="0">
                <a:latin typeface="Courier"/>
                <a:cs typeface="Courier"/>
              </a:rPr>
              <a:t>(r"[\w']+")</a:t>
            </a:r>
          </a:p>
          <a:p>
            <a:endParaRPr lang="en-US" dirty="0">
              <a:latin typeface="Courier"/>
              <a:cs typeface="Courier"/>
            </a:endParaRPr>
          </a:p>
          <a:p>
            <a:r>
              <a:rPr lang="en-US" dirty="0">
                <a:latin typeface="Courier"/>
                <a:cs typeface="Courier"/>
              </a:rPr>
              <a:t>class </a:t>
            </a:r>
            <a:r>
              <a:rPr lang="en-US" dirty="0" err="1">
                <a:latin typeface="Courier"/>
                <a:cs typeface="Courier"/>
              </a:rPr>
              <a:t>MRWordCount</a:t>
            </a:r>
            <a:r>
              <a:rPr lang="en-US" dirty="0">
                <a:latin typeface="Courier"/>
                <a:cs typeface="Courier"/>
              </a:rPr>
              <a:t>(</a:t>
            </a:r>
            <a:r>
              <a:rPr lang="en-US" dirty="0" err="1">
                <a:latin typeface="Courier"/>
                <a:cs typeface="Courier"/>
              </a:rPr>
              <a:t>MRJob</a:t>
            </a:r>
            <a:r>
              <a:rPr lang="en-US" dirty="0">
                <a:latin typeface="Courier"/>
                <a:cs typeface="Courier"/>
              </a:rPr>
              <a:t>):</a:t>
            </a:r>
          </a:p>
          <a:p>
            <a:endParaRPr lang="en-US" dirty="0">
              <a:latin typeface="Courier"/>
              <a:cs typeface="Courier"/>
            </a:endParaRPr>
          </a:p>
          <a:p>
            <a:r>
              <a:rPr lang="en-US" dirty="0">
                <a:latin typeface="Courier"/>
                <a:cs typeface="Courier"/>
              </a:rPr>
              <a:t>    </a:t>
            </a:r>
            <a:r>
              <a:rPr lang="en-US" dirty="0" err="1">
                <a:latin typeface="Courier"/>
                <a:cs typeface="Courier"/>
              </a:rPr>
              <a:t>def</a:t>
            </a:r>
            <a:r>
              <a:rPr lang="en-US" dirty="0">
                <a:latin typeface="Courier"/>
                <a:cs typeface="Courier"/>
              </a:rPr>
              <a:t> mapper(self, _, line):</a:t>
            </a:r>
          </a:p>
          <a:p>
            <a:r>
              <a:rPr lang="en-US" dirty="0">
                <a:latin typeface="Courier"/>
                <a:cs typeface="Courier"/>
              </a:rPr>
              <a:t>        for word in </a:t>
            </a:r>
            <a:r>
              <a:rPr lang="en-US" dirty="0" err="1">
                <a:latin typeface="Courier"/>
                <a:cs typeface="Courier"/>
              </a:rPr>
              <a:t>WORD_RE.findall</a:t>
            </a:r>
            <a:r>
              <a:rPr lang="en-US" dirty="0">
                <a:latin typeface="Courier"/>
                <a:cs typeface="Courier"/>
              </a:rPr>
              <a:t>(line):</a:t>
            </a:r>
          </a:p>
          <a:p>
            <a:r>
              <a:rPr lang="en-US" dirty="0">
                <a:latin typeface="Courier"/>
                <a:cs typeface="Courier"/>
              </a:rPr>
              <a:t>            yield (</a:t>
            </a:r>
            <a:r>
              <a:rPr lang="en-US" dirty="0" err="1">
                <a:latin typeface="Courier"/>
                <a:cs typeface="Courier"/>
              </a:rPr>
              <a:t>word.lower</a:t>
            </a:r>
            <a:r>
              <a:rPr lang="en-US" dirty="0">
                <a:latin typeface="Courier"/>
                <a:cs typeface="Courier"/>
              </a:rPr>
              <a:t>(), 1)</a:t>
            </a:r>
          </a:p>
          <a:p>
            <a:endParaRPr lang="en-US" dirty="0">
              <a:latin typeface="Courier"/>
              <a:cs typeface="Courier"/>
            </a:endParaRPr>
          </a:p>
          <a:p>
            <a:r>
              <a:rPr lang="en-US" dirty="0">
                <a:latin typeface="Courier"/>
                <a:cs typeface="Courier"/>
              </a:rPr>
              <a:t>    </a:t>
            </a:r>
            <a:r>
              <a:rPr lang="en-US" dirty="0" err="1">
                <a:latin typeface="Courier"/>
                <a:cs typeface="Courier"/>
              </a:rPr>
              <a:t>def</a:t>
            </a:r>
            <a:r>
              <a:rPr lang="en-US" dirty="0">
                <a:latin typeface="Courier"/>
                <a:cs typeface="Courier"/>
              </a:rPr>
              <a:t> reducer(self, word, counts):</a:t>
            </a:r>
          </a:p>
          <a:p>
            <a:r>
              <a:rPr lang="en-US" dirty="0">
                <a:latin typeface="Courier"/>
                <a:cs typeface="Courier"/>
              </a:rPr>
              <a:t>        yield (word, sum(counts))</a:t>
            </a:r>
          </a:p>
          <a:p>
            <a:endParaRPr lang="en-US" dirty="0">
              <a:latin typeface="Courier"/>
              <a:cs typeface="Courier"/>
            </a:endParaRPr>
          </a:p>
          <a:p>
            <a:r>
              <a:rPr lang="fr-FR" dirty="0">
                <a:latin typeface="Courier"/>
                <a:cs typeface="Courier"/>
              </a:rPr>
              <a:t>if __</a:t>
            </a:r>
            <a:r>
              <a:rPr lang="fr-FR" dirty="0" err="1">
                <a:latin typeface="Courier"/>
                <a:cs typeface="Courier"/>
              </a:rPr>
              <a:t>name</a:t>
            </a:r>
            <a:r>
              <a:rPr lang="fr-FR" dirty="0">
                <a:latin typeface="Courier"/>
                <a:cs typeface="Courier"/>
              </a:rPr>
              <a:t>__ == '__main__':</a:t>
            </a:r>
          </a:p>
          <a:p>
            <a:r>
              <a:rPr lang="fr-FR" dirty="0">
                <a:latin typeface="Courier"/>
                <a:cs typeface="Courier"/>
              </a:rPr>
              <a:t>     </a:t>
            </a:r>
            <a:r>
              <a:rPr lang="fr-FR" dirty="0" err="1">
                <a:latin typeface="Courier"/>
                <a:cs typeface="Courier"/>
              </a:rPr>
              <a:t>MRWordCount.run</a:t>
            </a:r>
            <a:r>
              <a:rPr lang="fr-FR" dirty="0">
                <a:latin typeface="Courier"/>
                <a:cs typeface="Courier"/>
              </a:rPr>
              <a:t>()</a:t>
            </a:r>
            <a:endParaRPr lang="en-US" dirty="0">
              <a:latin typeface="Courier"/>
              <a:cs typeface="Courier"/>
            </a:endParaRPr>
          </a:p>
        </p:txBody>
      </p:sp>
    </p:spTree>
    <p:extLst>
      <p:ext uri="{BB962C8B-B14F-4D97-AF65-F5344CB8AC3E}">
        <p14:creationId xmlns:p14="http://schemas.microsoft.com/office/powerpoint/2010/main" val="4196915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Canonical Word Count</a:t>
            </a:r>
          </a:p>
        </p:txBody>
      </p:sp>
      <p:sp>
        <p:nvSpPr>
          <p:cNvPr id="6" name="Rectangle 5"/>
          <p:cNvSpPr/>
          <p:nvPr/>
        </p:nvSpPr>
        <p:spPr>
          <a:xfrm>
            <a:off x="457200" y="1543264"/>
            <a:ext cx="8229600" cy="4801315"/>
          </a:xfrm>
          <a:prstGeom prst="rect">
            <a:avLst/>
          </a:prstGeom>
        </p:spPr>
        <p:txBody>
          <a:bodyPr wrap="square">
            <a:spAutoFit/>
          </a:bodyPr>
          <a:lstStyle/>
          <a:p>
            <a:r>
              <a:rPr lang="en-US" dirty="0">
                <a:latin typeface="Courier"/>
                <a:cs typeface="Courier"/>
              </a:rPr>
              <a:t>from </a:t>
            </a:r>
            <a:r>
              <a:rPr lang="en-US" dirty="0" err="1">
                <a:latin typeface="Courier"/>
                <a:cs typeface="Courier"/>
              </a:rPr>
              <a:t>mrjob.job</a:t>
            </a:r>
            <a:r>
              <a:rPr lang="en-US" dirty="0">
                <a:latin typeface="Courier"/>
                <a:cs typeface="Courier"/>
              </a:rPr>
              <a:t> import </a:t>
            </a:r>
            <a:r>
              <a:rPr lang="en-US" dirty="0" err="1">
                <a:latin typeface="Courier"/>
                <a:cs typeface="Courier"/>
              </a:rPr>
              <a:t>MRJob</a:t>
            </a:r>
            <a:endParaRPr lang="en-US" dirty="0">
              <a:latin typeface="Courier"/>
              <a:cs typeface="Courier"/>
            </a:endParaRPr>
          </a:p>
          <a:p>
            <a:r>
              <a:rPr lang="en-US" dirty="0">
                <a:latin typeface="Courier"/>
                <a:cs typeface="Courier"/>
              </a:rPr>
              <a:t>import re</a:t>
            </a:r>
          </a:p>
          <a:p>
            <a:endParaRPr lang="en-US" dirty="0">
              <a:latin typeface="Courier"/>
              <a:cs typeface="Courier"/>
            </a:endParaRPr>
          </a:p>
          <a:p>
            <a:r>
              <a:rPr lang="en-US" dirty="0">
                <a:latin typeface="Courier"/>
                <a:cs typeface="Courier"/>
              </a:rPr>
              <a:t>WORD_RE = </a:t>
            </a:r>
            <a:r>
              <a:rPr lang="en-US" dirty="0" err="1">
                <a:latin typeface="Courier"/>
                <a:cs typeface="Courier"/>
              </a:rPr>
              <a:t>re.compile</a:t>
            </a:r>
            <a:r>
              <a:rPr lang="en-US" dirty="0">
                <a:latin typeface="Courier"/>
                <a:cs typeface="Courier"/>
              </a:rPr>
              <a:t>(r"[\w']+")</a:t>
            </a:r>
          </a:p>
          <a:p>
            <a:endParaRPr lang="en-US" dirty="0">
              <a:latin typeface="Courier"/>
              <a:cs typeface="Courier"/>
            </a:endParaRPr>
          </a:p>
          <a:p>
            <a:r>
              <a:rPr lang="en-US" dirty="0">
                <a:latin typeface="Courier"/>
                <a:cs typeface="Courier"/>
              </a:rPr>
              <a:t>class </a:t>
            </a:r>
            <a:r>
              <a:rPr lang="en-US" dirty="0" err="1">
                <a:latin typeface="Courier"/>
                <a:cs typeface="Courier"/>
              </a:rPr>
              <a:t>MRWordFreqCount</a:t>
            </a:r>
            <a:r>
              <a:rPr lang="en-US" dirty="0">
                <a:latin typeface="Courier"/>
                <a:cs typeface="Courier"/>
              </a:rPr>
              <a:t>(</a:t>
            </a:r>
            <a:r>
              <a:rPr lang="en-US" dirty="0" err="1">
                <a:latin typeface="Courier"/>
                <a:cs typeface="Courier"/>
              </a:rPr>
              <a:t>MRJob</a:t>
            </a:r>
            <a:r>
              <a:rPr lang="en-US" dirty="0">
                <a:latin typeface="Courier"/>
                <a:cs typeface="Courier"/>
              </a:rPr>
              <a:t>):</a:t>
            </a:r>
          </a:p>
          <a:p>
            <a:endParaRPr lang="en-US" dirty="0">
              <a:latin typeface="Courier"/>
              <a:cs typeface="Courier"/>
            </a:endParaRPr>
          </a:p>
          <a:p>
            <a:r>
              <a:rPr lang="en-US" dirty="0">
                <a:latin typeface="Courier"/>
                <a:cs typeface="Courier"/>
              </a:rPr>
              <a:t>    </a:t>
            </a:r>
            <a:r>
              <a:rPr lang="en-US" dirty="0" err="1">
                <a:latin typeface="Courier"/>
                <a:cs typeface="Courier"/>
              </a:rPr>
              <a:t>def</a:t>
            </a:r>
            <a:r>
              <a:rPr lang="en-US" dirty="0">
                <a:latin typeface="Courier"/>
                <a:cs typeface="Courier"/>
              </a:rPr>
              <a:t> mapper(self, _, line):</a:t>
            </a:r>
          </a:p>
          <a:p>
            <a:r>
              <a:rPr lang="en-US" dirty="0">
                <a:latin typeface="Courier"/>
                <a:cs typeface="Courier"/>
              </a:rPr>
              <a:t>        for word in </a:t>
            </a:r>
            <a:r>
              <a:rPr lang="en-US" dirty="0" err="1">
                <a:latin typeface="Courier"/>
                <a:cs typeface="Courier"/>
              </a:rPr>
              <a:t>WORD_RE.findall</a:t>
            </a:r>
            <a:r>
              <a:rPr lang="en-US" dirty="0">
                <a:latin typeface="Courier"/>
                <a:cs typeface="Courier"/>
              </a:rPr>
              <a:t>(line):</a:t>
            </a:r>
          </a:p>
          <a:p>
            <a:r>
              <a:rPr lang="en-US" dirty="0">
                <a:latin typeface="Courier"/>
                <a:cs typeface="Courier"/>
              </a:rPr>
              <a:t>            yield (</a:t>
            </a:r>
            <a:r>
              <a:rPr lang="en-US" dirty="0" err="1">
                <a:latin typeface="Courier"/>
                <a:cs typeface="Courier"/>
              </a:rPr>
              <a:t>word.lower</a:t>
            </a:r>
            <a:r>
              <a:rPr lang="en-US" dirty="0">
                <a:latin typeface="Courier"/>
                <a:cs typeface="Courier"/>
              </a:rPr>
              <a:t>(), 1)</a:t>
            </a:r>
          </a:p>
          <a:p>
            <a:endParaRPr lang="en-US" dirty="0">
              <a:latin typeface="Courier"/>
              <a:cs typeface="Courier"/>
            </a:endParaRPr>
          </a:p>
          <a:p>
            <a:r>
              <a:rPr lang="en-US" dirty="0">
                <a:latin typeface="Courier"/>
                <a:cs typeface="Courier"/>
              </a:rPr>
              <a:t>    </a:t>
            </a:r>
            <a:r>
              <a:rPr lang="en-US" dirty="0" err="1">
                <a:latin typeface="Courier"/>
                <a:cs typeface="Courier"/>
              </a:rPr>
              <a:t>def</a:t>
            </a:r>
            <a:r>
              <a:rPr lang="en-US" dirty="0">
                <a:latin typeface="Courier"/>
                <a:cs typeface="Courier"/>
              </a:rPr>
              <a:t> reducer(self, word, counts):</a:t>
            </a:r>
          </a:p>
          <a:p>
            <a:r>
              <a:rPr lang="en-US" dirty="0">
                <a:latin typeface="Courier"/>
                <a:cs typeface="Courier"/>
              </a:rPr>
              <a:t>        yield (word, sum(counts))</a:t>
            </a:r>
          </a:p>
          <a:p>
            <a:endParaRPr lang="en-US" dirty="0">
              <a:latin typeface="Courier"/>
              <a:cs typeface="Courier"/>
            </a:endParaRPr>
          </a:p>
          <a:p>
            <a:endParaRPr lang="en-US" dirty="0">
              <a:latin typeface="Courier"/>
              <a:cs typeface="Courier"/>
            </a:endParaRPr>
          </a:p>
          <a:p>
            <a:r>
              <a:rPr lang="fr-FR" dirty="0">
                <a:latin typeface="Courier"/>
                <a:cs typeface="Courier"/>
              </a:rPr>
              <a:t>if __</a:t>
            </a:r>
            <a:r>
              <a:rPr lang="fr-FR" dirty="0" err="1">
                <a:latin typeface="Courier"/>
                <a:cs typeface="Courier"/>
              </a:rPr>
              <a:t>name</a:t>
            </a:r>
            <a:r>
              <a:rPr lang="fr-FR" dirty="0">
                <a:latin typeface="Courier"/>
                <a:cs typeface="Courier"/>
              </a:rPr>
              <a:t>__ == '__main__':</a:t>
            </a:r>
          </a:p>
          <a:p>
            <a:r>
              <a:rPr lang="fr-FR" dirty="0">
                <a:latin typeface="Courier"/>
                <a:cs typeface="Courier"/>
              </a:rPr>
              <a:t>     </a:t>
            </a:r>
            <a:r>
              <a:rPr lang="fr-FR" dirty="0" err="1">
                <a:latin typeface="Courier"/>
                <a:cs typeface="Courier"/>
              </a:rPr>
              <a:t>MRWordFreqCount.run</a:t>
            </a:r>
            <a:r>
              <a:rPr lang="fr-FR" dirty="0">
                <a:latin typeface="Courier"/>
                <a:cs typeface="Courier"/>
              </a:rPr>
              <a:t>()</a:t>
            </a:r>
            <a:endParaRPr lang="en-US" dirty="0">
              <a:latin typeface="Courier"/>
              <a:cs typeface="Courier"/>
            </a:endParaRPr>
          </a:p>
        </p:txBody>
      </p:sp>
      <p:sp>
        <p:nvSpPr>
          <p:cNvPr id="3" name="TextBox 2"/>
          <p:cNvSpPr txBox="1"/>
          <p:nvPr/>
        </p:nvSpPr>
        <p:spPr>
          <a:xfrm>
            <a:off x="200715" y="2906141"/>
            <a:ext cx="6344686"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&lt;some-offset, The quick brown fox jumps over the lazy dog&gt;</a:t>
            </a:r>
          </a:p>
        </p:txBody>
      </p:sp>
      <p:cxnSp>
        <p:nvCxnSpPr>
          <p:cNvPr id="5" name="Elbow Connector 4"/>
          <p:cNvCxnSpPr/>
          <p:nvPr/>
        </p:nvCxnSpPr>
        <p:spPr>
          <a:xfrm>
            <a:off x="188044" y="3275473"/>
            <a:ext cx="434434" cy="417778"/>
          </a:xfrm>
          <a:prstGeom prst="bentConnector3">
            <a:avLst>
              <a:gd name="adj1" fmla="val 3846"/>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729921" y="4076775"/>
            <a:ext cx="1390124" cy="2585323"/>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&lt;the, 1&gt;</a:t>
            </a:r>
          </a:p>
          <a:p>
            <a:r>
              <a:rPr lang="en-US" dirty="0"/>
              <a:t>&lt;quick, 1&gt;</a:t>
            </a:r>
          </a:p>
          <a:p>
            <a:r>
              <a:rPr lang="en-US" dirty="0"/>
              <a:t>&lt;brown, 1&gt;</a:t>
            </a:r>
          </a:p>
          <a:p>
            <a:r>
              <a:rPr lang="en-US" dirty="0"/>
              <a:t>&lt;fox, 1&gt;</a:t>
            </a:r>
          </a:p>
          <a:p>
            <a:r>
              <a:rPr lang="en-US" dirty="0"/>
              <a:t>&lt;jumps, 1&gt; </a:t>
            </a:r>
          </a:p>
          <a:p>
            <a:r>
              <a:rPr lang="en-US" dirty="0"/>
              <a:t>&lt;over, 1&gt;</a:t>
            </a:r>
          </a:p>
          <a:p>
            <a:r>
              <a:rPr lang="en-US" dirty="0"/>
              <a:t>&lt;the, 1&gt;</a:t>
            </a:r>
          </a:p>
          <a:p>
            <a:r>
              <a:rPr lang="en-US" dirty="0"/>
              <a:t>&lt;lazy, 1&gt;</a:t>
            </a:r>
          </a:p>
          <a:p>
            <a:r>
              <a:rPr lang="en-US" dirty="0"/>
              <a:t>&lt;dog, 1&gt;</a:t>
            </a:r>
          </a:p>
        </p:txBody>
      </p:sp>
      <p:cxnSp>
        <p:nvCxnSpPr>
          <p:cNvPr id="14" name="Straight Arrow Connector 13"/>
          <p:cNvCxnSpPr/>
          <p:nvPr/>
        </p:nvCxnSpPr>
        <p:spPr>
          <a:xfrm>
            <a:off x="5363589" y="4228021"/>
            <a:ext cx="13663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ular Callout 7">
            <a:extLst>
              <a:ext uri="{FF2B5EF4-FFF2-40B4-BE49-F238E27FC236}">
                <a16:creationId xmlns:a16="http://schemas.microsoft.com/office/drawing/2014/main" id="{C9633E58-65DF-D348-9B76-4DCB7ECC218B}"/>
              </a:ext>
            </a:extLst>
          </p:cNvPr>
          <p:cNvSpPr/>
          <p:nvPr/>
        </p:nvSpPr>
        <p:spPr>
          <a:xfrm>
            <a:off x="6938266" y="434236"/>
            <a:ext cx="1966586" cy="1089764"/>
          </a:xfrm>
          <a:prstGeom prst="wedgeRectCallout">
            <a:avLst>
              <a:gd name="adj1" fmla="val -138434"/>
              <a:gd name="adj2" fmla="val 1628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Read from an HDFS file or S3 object split</a:t>
            </a:r>
          </a:p>
        </p:txBody>
      </p:sp>
      <p:sp>
        <p:nvSpPr>
          <p:cNvPr id="9" name="Rectangular Callout 8">
            <a:extLst>
              <a:ext uri="{FF2B5EF4-FFF2-40B4-BE49-F238E27FC236}">
                <a16:creationId xmlns:a16="http://schemas.microsoft.com/office/drawing/2014/main" id="{82521391-56D1-9C41-9CE9-6D64080473C6}"/>
              </a:ext>
            </a:extLst>
          </p:cNvPr>
          <p:cNvSpPr/>
          <p:nvPr/>
        </p:nvSpPr>
        <p:spPr>
          <a:xfrm>
            <a:off x="6976699" y="2449123"/>
            <a:ext cx="1966586" cy="1310133"/>
          </a:xfrm>
          <a:prstGeom prst="wedgeRectCallout">
            <a:avLst>
              <a:gd name="adj1" fmla="val -27698"/>
              <a:gd name="adj2" fmla="val 70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One input key value pair can result in zero or more output key value pairs</a:t>
            </a:r>
          </a:p>
        </p:txBody>
      </p:sp>
    </p:spTree>
    <p:extLst>
      <p:ext uri="{BB962C8B-B14F-4D97-AF65-F5344CB8AC3E}">
        <p14:creationId xmlns:p14="http://schemas.microsoft.com/office/powerpoint/2010/main" val="494975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Elbow Connector 30">
            <a:extLst>
              <a:ext uri="{FF2B5EF4-FFF2-40B4-BE49-F238E27FC236}">
                <a16:creationId xmlns:a16="http://schemas.microsoft.com/office/drawing/2014/main" id="{B7EFDA2C-D0E0-AD45-81E1-572A8DF8F374}"/>
              </a:ext>
            </a:extLst>
          </p:cNvPr>
          <p:cNvCxnSpPr>
            <a:cxnSpLocks/>
          </p:cNvCxnSpPr>
          <p:nvPr/>
        </p:nvCxnSpPr>
        <p:spPr>
          <a:xfrm rot="10800000">
            <a:off x="5019131" y="4011561"/>
            <a:ext cx="1576884" cy="1263914"/>
          </a:xfrm>
          <a:prstGeom prst="bentConnector2">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5690004-CEA4-7F4B-BBE4-C7F2F31FFD43}"/>
              </a:ext>
            </a:extLst>
          </p:cNvPr>
          <p:cNvSpPr>
            <a:spLocks noGrp="1"/>
          </p:cNvSpPr>
          <p:nvPr>
            <p:ph type="title"/>
          </p:nvPr>
        </p:nvSpPr>
        <p:spPr/>
        <p:txBody>
          <a:bodyPr/>
          <a:lstStyle/>
          <a:p>
            <a:r>
              <a:rPr lang="en-US" dirty="0"/>
              <a:t>Blocks Versus Splits</a:t>
            </a:r>
          </a:p>
        </p:txBody>
      </p:sp>
      <p:sp>
        <p:nvSpPr>
          <p:cNvPr id="3" name="Content Placeholder 2">
            <a:extLst>
              <a:ext uri="{FF2B5EF4-FFF2-40B4-BE49-F238E27FC236}">
                <a16:creationId xmlns:a16="http://schemas.microsoft.com/office/drawing/2014/main" id="{791DBF6B-EFE1-0C4C-9D9E-8D1BF5EB4D68}"/>
              </a:ext>
            </a:extLst>
          </p:cNvPr>
          <p:cNvSpPr>
            <a:spLocks noGrp="1"/>
          </p:cNvSpPr>
          <p:nvPr>
            <p:ph idx="1"/>
          </p:nvPr>
        </p:nvSpPr>
        <p:spPr>
          <a:xfrm>
            <a:off x="457200" y="1600200"/>
            <a:ext cx="8229600" cy="1735428"/>
          </a:xfrm>
        </p:spPr>
        <p:txBody>
          <a:bodyPr>
            <a:normAutofit/>
          </a:bodyPr>
          <a:lstStyle/>
          <a:p>
            <a:r>
              <a:rPr lang="en-US" sz="1800" dirty="0"/>
              <a:t>A split is a logical chunk of an underlying HDFS file or S3 object</a:t>
            </a:r>
          </a:p>
          <a:p>
            <a:r>
              <a:rPr lang="en-US" sz="1800" dirty="0"/>
              <a:t>A reader object associated with the parallel processing engine accesses data from HDFS or S3 and presents it as splits</a:t>
            </a:r>
          </a:p>
          <a:p>
            <a:r>
              <a:rPr lang="en-US" sz="1800" dirty="0"/>
              <a:t>For HDFS the size of a split is by default the size of an HDFS block (128MB)</a:t>
            </a:r>
          </a:p>
          <a:p>
            <a:r>
              <a:rPr lang="en-US" sz="1800" dirty="0"/>
              <a:t>For S3 objects the size of a split is by default 64MB</a:t>
            </a:r>
            <a:endParaRPr lang="en-US" sz="2000" dirty="0"/>
          </a:p>
        </p:txBody>
      </p:sp>
      <p:sp>
        <p:nvSpPr>
          <p:cNvPr id="4" name="Footer Placeholder 3">
            <a:extLst>
              <a:ext uri="{FF2B5EF4-FFF2-40B4-BE49-F238E27FC236}">
                <a16:creationId xmlns:a16="http://schemas.microsoft.com/office/drawing/2014/main" id="{10126358-6D71-D446-9EDC-244CE7232B9C}"/>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2CA5FF8D-F4CA-F845-8CAC-D0285360307A}"/>
              </a:ext>
            </a:extLst>
          </p:cNvPr>
          <p:cNvSpPr>
            <a:spLocks noGrp="1"/>
          </p:cNvSpPr>
          <p:nvPr>
            <p:ph type="sldNum" sz="quarter" idx="12"/>
          </p:nvPr>
        </p:nvSpPr>
        <p:spPr/>
        <p:txBody>
          <a:bodyPr/>
          <a:lstStyle/>
          <a:p>
            <a:fld id="{9AA7C465-8597-4488-B68C-958448427716}" type="slidenum">
              <a:rPr lang="en-US" smtClean="0"/>
              <a:t>5</a:t>
            </a:fld>
            <a:endParaRPr lang="en-US" dirty="0"/>
          </a:p>
        </p:txBody>
      </p:sp>
      <p:sp>
        <p:nvSpPr>
          <p:cNvPr id="6" name="Rectangle 5">
            <a:extLst>
              <a:ext uri="{FF2B5EF4-FFF2-40B4-BE49-F238E27FC236}">
                <a16:creationId xmlns:a16="http://schemas.microsoft.com/office/drawing/2014/main" id="{3DE36607-BCDA-1C4F-A1CA-C38E2067382D}"/>
              </a:ext>
            </a:extLst>
          </p:cNvPr>
          <p:cNvSpPr/>
          <p:nvPr/>
        </p:nvSpPr>
        <p:spPr>
          <a:xfrm>
            <a:off x="814192" y="5602309"/>
            <a:ext cx="3757808" cy="923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17BE676-9673-C94C-948D-C7E278124F42}"/>
              </a:ext>
            </a:extLst>
          </p:cNvPr>
          <p:cNvSpPr/>
          <p:nvPr/>
        </p:nvSpPr>
        <p:spPr>
          <a:xfrm>
            <a:off x="4928992" y="5602309"/>
            <a:ext cx="3757808" cy="923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6A7B94-AFC7-7F4B-92CC-20D7699EE9A0}"/>
              </a:ext>
            </a:extLst>
          </p:cNvPr>
          <p:cNvSpPr/>
          <p:nvPr/>
        </p:nvSpPr>
        <p:spPr>
          <a:xfrm>
            <a:off x="926927" y="5669314"/>
            <a:ext cx="3494762" cy="757244"/>
          </a:xfrm>
          <a:prstGeom prst="rect">
            <a:avLst/>
          </a:prstGeom>
          <a:ln w="26424"/>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S3 Object</a:t>
            </a:r>
          </a:p>
        </p:txBody>
      </p:sp>
      <p:sp>
        <p:nvSpPr>
          <p:cNvPr id="9" name="Rectangle 8">
            <a:extLst>
              <a:ext uri="{FF2B5EF4-FFF2-40B4-BE49-F238E27FC236}">
                <a16:creationId xmlns:a16="http://schemas.microsoft.com/office/drawing/2014/main" id="{1B0BBA91-D261-054F-B95C-87F5E0449C5D}"/>
              </a:ext>
            </a:extLst>
          </p:cNvPr>
          <p:cNvSpPr/>
          <p:nvPr/>
        </p:nvSpPr>
        <p:spPr>
          <a:xfrm>
            <a:off x="5022938" y="5669314"/>
            <a:ext cx="3519814" cy="7572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HDSF File</a:t>
            </a:r>
          </a:p>
          <a:p>
            <a:pPr algn="ctr"/>
            <a:endParaRPr lang="en-US" dirty="0"/>
          </a:p>
          <a:p>
            <a:pPr algn="ctr"/>
            <a:endParaRPr lang="en-US" dirty="0"/>
          </a:p>
        </p:txBody>
      </p:sp>
      <p:sp>
        <p:nvSpPr>
          <p:cNvPr id="10" name="Rectangle 9">
            <a:extLst>
              <a:ext uri="{FF2B5EF4-FFF2-40B4-BE49-F238E27FC236}">
                <a16:creationId xmlns:a16="http://schemas.microsoft.com/office/drawing/2014/main" id="{8C521C53-56FD-E344-BD44-6C77382D4B47}"/>
              </a:ext>
            </a:extLst>
          </p:cNvPr>
          <p:cNvSpPr/>
          <p:nvPr/>
        </p:nvSpPr>
        <p:spPr>
          <a:xfrm>
            <a:off x="5137817" y="5937309"/>
            <a:ext cx="940336" cy="3744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Block 1</a:t>
            </a:r>
          </a:p>
          <a:p>
            <a:pPr algn="ctr"/>
            <a:r>
              <a:rPr lang="en-US" sz="1200" dirty="0"/>
              <a:t>128MB</a:t>
            </a:r>
          </a:p>
        </p:txBody>
      </p:sp>
      <p:sp>
        <p:nvSpPr>
          <p:cNvPr id="12" name="Rectangle 11">
            <a:extLst>
              <a:ext uri="{FF2B5EF4-FFF2-40B4-BE49-F238E27FC236}">
                <a16:creationId xmlns:a16="http://schemas.microsoft.com/office/drawing/2014/main" id="{DDD97356-E3C4-1744-BD85-5CE2F2350E83}"/>
              </a:ext>
            </a:extLst>
          </p:cNvPr>
          <p:cNvSpPr/>
          <p:nvPr/>
        </p:nvSpPr>
        <p:spPr>
          <a:xfrm>
            <a:off x="6320524" y="5948040"/>
            <a:ext cx="940336" cy="3744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Block 1</a:t>
            </a:r>
          </a:p>
          <a:p>
            <a:pPr algn="ctr"/>
            <a:r>
              <a:rPr lang="en-US" sz="1200" dirty="0"/>
              <a:t>128MB</a:t>
            </a:r>
          </a:p>
        </p:txBody>
      </p:sp>
      <p:sp>
        <p:nvSpPr>
          <p:cNvPr id="13" name="Rectangle 12">
            <a:extLst>
              <a:ext uri="{FF2B5EF4-FFF2-40B4-BE49-F238E27FC236}">
                <a16:creationId xmlns:a16="http://schemas.microsoft.com/office/drawing/2014/main" id="{CD4E5727-0F06-2747-83AB-21955EDF7630}"/>
              </a:ext>
            </a:extLst>
          </p:cNvPr>
          <p:cNvSpPr/>
          <p:nvPr/>
        </p:nvSpPr>
        <p:spPr>
          <a:xfrm>
            <a:off x="7466746" y="5960919"/>
            <a:ext cx="940336" cy="3744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Block 1</a:t>
            </a:r>
          </a:p>
          <a:p>
            <a:pPr algn="ctr"/>
            <a:r>
              <a:rPr lang="en-US" sz="1200" dirty="0"/>
              <a:t>128MB</a:t>
            </a:r>
          </a:p>
        </p:txBody>
      </p:sp>
      <p:sp>
        <p:nvSpPr>
          <p:cNvPr id="14" name="Rectangle 13">
            <a:extLst>
              <a:ext uri="{FF2B5EF4-FFF2-40B4-BE49-F238E27FC236}">
                <a16:creationId xmlns:a16="http://schemas.microsoft.com/office/drawing/2014/main" id="{856A7D21-336C-7549-B8AE-7949973FA97E}"/>
              </a:ext>
            </a:extLst>
          </p:cNvPr>
          <p:cNvSpPr/>
          <p:nvPr/>
        </p:nvSpPr>
        <p:spPr>
          <a:xfrm>
            <a:off x="2222928" y="5036856"/>
            <a:ext cx="940336" cy="47723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S3 Reader</a:t>
            </a:r>
          </a:p>
        </p:txBody>
      </p:sp>
      <p:sp>
        <p:nvSpPr>
          <p:cNvPr id="15" name="Rectangle 14">
            <a:extLst>
              <a:ext uri="{FF2B5EF4-FFF2-40B4-BE49-F238E27FC236}">
                <a16:creationId xmlns:a16="http://schemas.microsoft.com/office/drawing/2014/main" id="{8DC05F88-9274-F749-8F83-BAB02894A693}"/>
              </a:ext>
            </a:extLst>
          </p:cNvPr>
          <p:cNvSpPr/>
          <p:nvPr/>
        </p:nvSpPr>
        <p:spPr>
          <a:xfrm>
            <a:off x="6312677" y="5036856"/>
            <a:ext cx="940336" cy="47723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HDFS Reader</a:t>
            </a:r>
          </a:p>
        </p:txBody>
      </p:sp>
      <p:sp>
        <p:nvSpPr>
          <p:cNvPr id="16" name="Rectangle 15">
            <a:extLst>
              <a:ext uri="{FF2B5EF4-FFF2-40B4-BE49-F238E27FC236}">
                <a16:creationId xmlns:a16="http://schemas.microsoft.com/office/drawing/2014/main" id="{49A4C585-1CF4-0C40-84F8-E4A72C9C787F}"/>
              </a:ext>
            </a:extLst>
          </p:cNvPr>
          <p:cNvSpPr/>
          <p:nvPr/>
        </p:nvSpPr>
        <p:spPr>
          <a:xfrm>
            <a:off x="3985186" y="3534323"/>
            <a:ext cx="1501214" cy="47723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Parallel Execution Client</a:t>
            </a:r>
          </a:p>
        </p:txBody>
      </p:sp>
      <p:cxnSp>
        <p:nvCxnSpPr>
          <p:cNvPr id="19" name="Elbow Connector 18">
            <a:extLst>
              <a:ext uri="{FF2B5EF4-FFF2-40B4-BE49-F238E27FC236}">
                <a16:creationId xmlns:a16="http://schemas.microsoft.com/office/drawing/2014/main" id="{29656B26-ADDC-5C48-8DB7-272D951C0ABE}"/>
              </a:ext>
            </a:extLst>
          </p:cNvPr>
          <p:cNvCxnSpPr>
            <a:stCxn id="16" idx="1"/>
            <a:endCxn id="14" idx="0"/>
          </p:cNvCxnSpPr>
          <p:nvPr/>
        </p:nvCxnSpPr>
        <p:spPr>
          <a:xfrm rot="10800000" flipV="1">
            <a:off x="2693096" y="3772942"/>
            <a:ext cx="1292090" cy="1263914"/>
          </a:xfrm>
          <a:prstGeom prst="bentConnector2">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479B9C70-CD1D-C445-BF11-5A7B1056A02B}"/>
              </a:ext>
            </a:extLst>
          </p:cNvPr>
          <p:cNvCxnSpPr>
            <a:cxnSpLocks/>
            <a:stCxn id="16" idx="3"/>
            <a:endCxn id="15" idx="0"/>
          </p:cNvCxnSpPr>
          <p:nvPr/>
        </p:nvCxnSpPr>
        <p:spPr>
          <a:xfrm>
            <a:off x="5486400" y="3772942"/>
            <a:ext cx="1296445" cy="1263914"/>
          </a:xfrm>
          <a:prstGeom prst="bentConnector2">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21C8108-CBF3-B143-82F8-BD946E089F6E}"/>
              </a:ext>
            </a:extLst>
          </p:cNvPr>
          <p:cNvSpPr txBox="1"/>
          <p:nvPr/>
        </p:nvSpPr>
        <p:spPr>
          <a:xfrm>
            <a:off x="1926211" y="4107798"/>
            <a:ext cx="593431" cy="646331"/>
          </a:xfrm>
          <a:prstGeom prst="rect">
            <a:avLst/>
          </a:prstGeom>
          <a:noFill/>
        </p:spPr>
        <p:txBody>
          <a:bodyPr wrap="none" rtlCol="0">
            <a:spAutoFit/>
          </a:bodyPr>
          <a:lstStyle/>
          <a:p>
            <a:pPr algn="ctr"/>
            <a:r>
              <a:rPr lang="en-US" sz="1200" dirty="0"/>
              <a:t>Read </a:t>
            </a:r>
          </a:p>
          <a:p>
            <a:pPr algn="ctr"/>
            <a:r>
              <a:rPr lang="en-US" sz="1200" dirty="0"/>
              <a:t>next </a:t>
            </a:r>
          </a:p>
          <a:p>
            <a:pPr algn="ctr"/>
            <a:r>
              <a:rPr lang="en-US" sz="1200" dirty="0"/>
              <a:t>split</a:t>
            </a:r>
            <a:endParaRPr lang="en-US" dirty="0"/>
          </a:p>
        </p:txBody>
      </p:sp>
      <p:sp>
        <p:nvSpPr>
          <p:cNvPr id="24" name="TextBox 23">
            <a:extLst>
              <a:ext uri="{FF2B5EF4-FFF2-40B4-BE49-F238E27FC236}">
                <a16:creationId xmlns:a16="http://schemas.microsoft.com/office/drawing/2014/main" id="{1FB54EF7-76E8-494C-877A-6169AD8CAA42}"/>
              </a:ext>
            </a:extLst>
          </p:cNvPr>
          <p:cNvSpPr txBox="1"/>
          <p:nvPr/>
        </p:nvSpPr>
        <p:spPr>
          <a:xfrm>
            <a:off x="6790692" y="4109088"/>
            <a:ext cx="593431" cy="646331"/>
          </a:xfrm>
          <a:prstGeom prst="rect">
            <a:avLst/>
          </a:prstGeom>
          <a:noFill/>
        </p:spPr>
        <p:txBody>
          <a:bodyPr wrap="none" rtlCol="0">
            <a:spAutoFit/>
          </a:bodyPr>
          <a:lstStyle/>
          <a:p>
            <a:pPr algn="ctr"/>
            <a:r>
              <a:rPr lang="en-US" sz="1200" dirty="0"/>
              <a:t>Read </a:t>
            </a:r>
          </a:p>
          <a:p>
            <a:pPr algn="ctr"/>
            <a:r>
              <a:rPr lang="en-US" sz="1200" dirty="0"/>
              <a:t>next </a:t>
            </a:r>
          </a:p>
          <a:p>
            <a:pPr algn="ctr"/>
            <a:r>
              <a:rPr lang="en-US" sz="1200" dirty="0"/>
              <a:t>split</a:t>
            </a:r>
            <a:endParaRPr lang="en-US" dirty="0"/>
          </a:p>
        </p:txBody>
      </p:sp>
      <p:cxnSp>
        <p:nvCxnSpPr>
          <p:cNvPr id="25" name="Elbow Connector 24">
            <a:extLst>
              <a:ext uri="{FF2B5EF4-FFF2-40B4-BE49-F238E27FC236}">
                <a16:creationId xmlns:a16="http://schemas.microsoft.com/office/drawing/2014/main" id="{1C478532-AFDD-124B-B70E-154CA6708EC0}"/>
              </a:ext>
            </a:extLst>
          </p:cNvPr>
          <p:cNvCxnSpPr>
            <a:cxnSpLocks/>
            <a:stCxn id="14" idx="3"/>
          </p:cNvCxnSpPr>
          <p:nvPr/>
        </p:nvCxnSpPr>
        <p:spPr>
          <a:xfrm flipV="1">
            <a:off x="3163264" y="4011561"/>
            <a:ext cx="1258425" cy="1263914"/>
          </a:xfrm>
          <a:prstGeom prst="bentConnector2">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4624354-8804-1541-9A14-2AE2A2653714}"/>
              </a:ext>
            </a:extLst>
          </p:cNvPr>
          <p:cNvSpPr txBox="1"/>
          <p:nvPr/>
        </p:nvSpPr>
        <p:spPr>
          <a:xfrm>
            <a:off x="5019130" y="4349487"/>
            <a:ext cx="816249" cy="461665"/>
          </a:xfrm>
          <a:prstGeom prst="rect">
            <a:avLst/>
          </a:prstGeom>
          <a:noFill/>
        </p:spPr>
        <p:txBody>
          <a:bodyPr wrap="none" rtlCol="0">
            <a:spAutoFit/>
          </a:bodyPr>
          <a:lstStyle/>
          <a:p>
            <a:pPr algn="ctr"/>
            <a:r>
              <a:rPr lang="en-US" sz="1200" dirty="0"/>
              <a:t>Next split</a:t>
            </a:r>
          </a:p>
          <a:p>
            <a:pPr algn="ctr"/>
            <a:r>
              <a:rPr lang="en-US" sz="1200" dirty="0"/>
              <a:t>(128MB)</a:t>
            </a:r>
          </a:p>
        </p:txBody>
      </p:sp>
      <p:sp>
        <p:nvSpPr>
          <p:cNvPr id="36" name="TextBox 35">
            <a:extLst>
              <a:ext uri="{FF2B5EF4-FFF2-40B4-BE49-F238E27FC236}">
                <a16:creationId xmlns:a16="http://schemas.microsoft.com/office/drawing/2014/main" id="{4F910B50-99A3-A64D-B5B2-A42943D9770F}"/>
              </a:ext>
            </a:extLst>
          </p:cNvPr>
          <p:cNvSpPr txBox="1"/>
          <p:nvPr/>
        </p:nvSpPr>
        <p:spPr>
          <a:xfrm>
            <a:off x="3525815" y="4349811"/>
            <a:ext cx="816249" cy="461665"/>
          </a:xfrm>
          <a:prstGeom prst="rect">
            <a:avLst/>
          </a:prstGeom>
          <a:noFill/>
        </p:spPr>
        <p:txBody>
          <a:bodyPr wrap="none" rtlCol="0">
            <a:spAutoFit/>
          </a:bodyPr>
          <a:lstStyle/>
          <a:p>
            <a:pPr algn="ctr"/>
            <a:r>
              <a:rPr lang="en-US" sz="1200" dirty="0"/>
              <a:t>Next split</a:t>
            </a:r>
          </a:p>
          <a:p>
            <a:pPr algn="ctr"/>
            <a:r>
              <a:rPr lang="en-US" sz="1200" dirty="0"/>
              <a:t>(64MB)</a:t>
            </a:r>
          </a:p>
        </p:txBody>
      </p:sp>
    </p:spTree>
    <p:extLst>
      <p:ext uri="{BB962C8B-B14F-4D97-AF65-F5344CB8AC3E}">
        <p14:creationId xmlns:p14="http://schemas.microsoft.com/office/powerpoint/2010/main" val="3327759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Canonical Word Count</a:t>
            </a:r>
          </a:p>
        </p:txBody>
      </p:sp>
      <p:sp>
        <p:nvSpPr>
          <p:cNvPr id="6" name="Rectangle 5"/>
          <p:cNvSpPr/>
          <p:nvPr/>
        </p:nvSpPr>
        <p:spPr>
          <a:xfrm>
            <a:off x="457200" y="1543264"/>
            <a:ext cx="8229600" cy="4801314"/>
          </a:xfrm>
          <a:prstGeom prst="rect">
            <a:avLst/>
          </a:prstGeom>
        </p:spPr>
        <p:txBody>
          <a:bodyPr wrap="square">
            <a:spAutoFit/>
          </a:bodyPr>
          <a:lstStyle/>
          <a:p>
            <a:r>
              <a:rPr lang="en-US" dirty="0">
                <a:latin typeface="Courier"/>
                <a:cs typeface="Courier"/>
              </a:rPr>
              <a:t>from </a:t>
            </a:r>
            <a:r>
              <a:rPr lang="en-US" dirty="0" err="1">
                <a:latin typeface="Courier"/>
                <a:cs typeface="Courier"/>
              </a:rPr>
              <a:t>mrjob.job</a:t>
            </a:r>
            <a:r>
              <a:rPr lang="en-US" dirty="0">
                <a:latin typeface="Courier"/>
                <a:cs typeface="Courier"/>
              </a:rPr>
              <a:t> import </a:t>
            </a:r>
            <a:r>
              <a:rPr lang="en-US" dirty="0" err="1">
                <a:latin typeface="Courier"/>
                <a:cs typeface="Courier"/>
              </a:rPr>
              <a:t>MRJob</a:t>
            </a:r>
            <a:endParaRPr lang="en-US" dirty="0">
              <a:latin typeface="Courier"/>
              <a:cs typeface="Courier"/>
            </a:endParaRPr>
          </a:p>
          <a:p>
            <a:r>
              <a:rPr lang="en-US" dirty="0">
                <a:latin typeface="Courier"/>
                <a:cs typeface="Courier"/>
              </a:rPr>
              <a:t>import re</a:t>
            </a:r>
          </a:p>
          <a:p>
            <a:endParaRPr lang="en-US" dirty="0">
              <a:latin typeface="Courier"/>
              <a:cs typeface="Courier"/>
            </a:endParaRPr>
          </a:p>
          <a:p>
            <a:r>
              <a:rPr lang="en-US" dirty="0">
                <a:latin typeface="Courier"/>
                <a:cs typeface="Courier"/>
              </a:rPr>
              <a:t>WORD_RE = </a:t>
            </a:r>
            <a:r>
              <a:rPr lang="en-US" dirty="0" err="1">
                <a:latin typeface="Courier"/>
                <a:cs typeface="Courier"/>
              </a:rPr>
              <a:t>re.compile</a:t>
            </a:r>
            <a:r>
              <a:rPr lang="en-US" dirty="0">
                <a:latin typeface="Courier"/>
                <a:cs typeface="Courier"/>
              </a:rPr>
              <a:t>(r"[\w']+")</a:t>
            </a:r>
          </a:p>
          <a:p>
            <a:endParaRPr lang="en-US" dirty="0">
              <a:latin typeface="Courier"/>
              <a:cs typeface="Courier"/>
            </a:endParaRPr>
          </a:p>
          <a:p>
            <a:r>
              <a:rPr lang="en-US" dirty="0">
                <a:latin typeface="Courier"/>
                <a:cs typeface="Courier"/>
              </a:rPr>
              <a:t>class </a:t>
            </a:r>
            <a:r>
              <a:rPr lang="en-US" dirty="0" err="1">
                <a:latin typeface="Courier"/>
                <a:cs typeface="Courier"/>
              </a:rPr>
              <a:t>MRWordFreqCount</a:t>
            </a:r>
            <a:r>
              <a:rPr lang="en-US" dirty="0">
                <a:latin typeface="Courier"/>
                <a:cs typeface="Courier"/>
              </a:rPr>
              <a:t>(</a:t>
            </a:r>
            <a:r>
              <a:rPr lang="en-US" dirty="0" err="1">
                <a:latin typeface="Courier"/>
                <a:cs typeface="Courier"/>
              </a:rPr>
              <a:t>MRJob</a:t>
            </a:r>
            <a:r>
              <a:rPr lang="en-US" dirty="0">
                <a:latin typeface="Courier"/>
                <a:cs typeface="Courier"/>
              </a:rPr>
              <a:t>):</a:t>
            </a:r>
          </a:p>
          <a:p>
            <a:endParaRPr lang="en-US" dirty="0">
              <a:latin typeface="Courier"/>
              <a:cs typeface="Courier"/>
            </a:endParaRPr>
          </a:p>
          <a:p>
            <a:r>
              <a:rPr lang="en-US" dirty="0">
                <a:latin typeface="Courier"/>
                <a:cs typeface="Courier"/>
              </a:rPr>
              <a:t>    </a:t>
            </a:r>
            <a:r>
              <a:rPr lang="en-US" dirty="0" err="1">
                <a:latin typeface="Courier"/>
                <a:cs typeface="Courier"/>
              </a:rPr>
              <a:t>def</a:t>
            </a:r>
            <a:r>
              <a:rPr lang="en-US" dirty="0">
                <a:latin typeface="Courier"/>
                <a:cs typeface="Courier"/>
              </a:rPr>
              <a:t> mapper(self, _, line):</a:t>
            </a:r>
          </a:p>
          <a:p>
            <a:r>
              <a:rPr lang="en-US" dirty="0">
                <a:latin typeface="Courier"/>
                <a:cs typeface="Courier"/>
              </a:rPr>
              <a:t>        for word in </a:t>
            </a:r>
            <a:r>
              <a:rPr lang="en-US" dirty="0" err="1">
                <a:latin typeface="Courier"/>
                <a:cs typeface="Courier"/>
              </a:rPr>
              <a:t>WORD_RE.findall</a:t>
            </a:r>
            <a:r>
              <a:rPr lang="en-US" dirty="0">
                <a:latin typeface="Courier"/>
                <a:cs typeface="Courier"/>
              </a:rPr>
              <a:t>(line):</a:t>
            </a:r>
          </a:p>
          <a:p>
            <a:r>
              <a:rPr lang="en-US" dirty="0">
                <a:latin typeface="Courier"/>
                <a:cs typeface="Courier"/>
              </a:rPr>
              <a:t>            yield (</a:t>
            </a:r>
            <a:r>
              <a:rPr lang="en-US" dirty="0" err="1">
                <a:latin typeface="Courier"/>
                <a:cs typeface="Courier"/>
              </a:rPr>
              <a:t>word.lower</a:t>
            </a:r>
            <a:r>
              <a:rPr lang="en-US" dirty="0">
                <a:latin typeface="Courier"/>
                <a:cs typeface="Courier"/>
              </a:rPr>
              <a:t>(), 1)</a:t>
            </a:r>
          </a:p>
          <a:p>
            <a:endParaRPr lang="en-US" dirty="0">
              <a:latin typeface="Courier"/>
              <a:cs typeface="Courier"/>
            </a:endParaRPr>
          </a:p>
          <a:p>
            <a:endParaRPr lang="en-US" dirty="0">
              <a:latin typeface="Courier"/>
              <a:cs typeface="Courier"/>
            </a:endParaRPr>
          </a:p>
          <a:p>
            <a:r>
              <a:rPr lang="en-US" dirty="0">
                <a:latin typeface="Courier"/>
                <a:cs typeface="Courier"/>
              </a:rPr>
              <a:t>    </a:t>
            </a:r>
            <a:r>
              <a:rPr lang="en-US" dirty="0" err="1">
                <a:latin typeface="Courier"/>
                <a:cs typeface="Courier"/>
              </a:rPr>
              <a:t>def</a:t>
            </a:r>
            <a:r>
              <a:rPr lang="en-US" dirty="0">
                <a:latin typeface="Courier"/>
                <a:cs typeface="Courier"/>
              </a:rPr>
              <a:t> reducer(self, word, counts):</a:t>
            </a:r>
          </a:p>
          <a:p>
            <a:r>
              <a:rPr lang="en-US" dirty="0">
                <a:latin typeface="Courier"/>
                <a:cs typeface="Courier"/>
              </a:rPr>
              <a:t>        yield (word, sum(counts))</a:t>
            </a:r>
          </a:p>
          <a:p>
            <a:endParaRPr lang="en-US" dirty="0">
              <a:latin typeface="Courier"/>
              <a:cs typeface="Courier"/>
            </a:endParaRPr>
          </a:p>
          <a:p>
            <a:r>
              <a:rPr lang="fr-FR" dirty="0">
                <a:latin typeface="Courier"/>
                <a:cs typeface="Courier"/>
              </a:rPr>
              <a:t>if __</a:t>
            </a:r>
            <a:r>
              <a:rPr lang="fr-FR" dirty="0" err="1">
                <a:latin typeface="Courier"/>
                <a:cs typeface="Courier"/>
              </a:rPr>
              <a:t>name</a:t>
            </a:r>
            <a:r>
              <a:rPr lang="fr-FR" dirty="0">
                <a:latin typeface="Courier"/>
                <a:cs typeface="Courier"/>
              </a:rPr>
              <a:t>__ == '__main__':</a:t>
            </a:r>
          </a:p>
          <a:p>
            <a:r>
              <a:rPr lang="fr-FR" dirty="0">
                <a:latin typeface="Courier"/>
                <a:cs typeface="Courier"/>
              </a:rPr>
              <a:t>     </a:t>
            </a:r>
            <a:r>
              <a:rPr lang="fr-FR" dirty="0" err="1">
                <a:latin typeface="Courier"/>
                <a:cs typeface="Courier"/>
              </a:rPr>
              <a:t>MRWordFreqCount.run</a:t>
            </a:r>
            <a:r>
              <a:rPr lang="fr-FR" dirty="0">
                <a:latin typeface="Courier"/>
                <a:cs typeface="Courier"/>
              </a:rPr>
              <a:t>()</a:t>
            </a:r>
            <a:endParaRPr lang="en-US" dirty="0">
              <a:latin typeface="Courier"/>
              <a:cs typeface="Courier"/>
            </a:endParaRPr>
          </a:p>
        </p:txBody>
      </p:sp>
      <p:sp>
        <p:nvSpPr>
          <p:cNvPr id="3" name="TextBox 2"/>
          <p:cNvSpPr txBox="1"/>
          <p:nvPr/>
        </p:nvSpPr>
        <p:spPr>
          <a:xfrm>
            <a:off x="152400" y="4431268"/>
            <a:ext cx="253146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&lt;dog, {1, 1, 1, 1, 1, 1}&gt;</a:t>
            </a:r>
          </a:p>
        </p:txBody>
      </p:sp>
      <p:cxnSp>
        <p:nvCxnSpPr>
          <p:cNvPr id="5" name="Elbow Connector 4"/>
          <p:cNvCxnSpPr/>
          <p:nvPr/>
        </p:nvCxnSpPr>
        <p:spPr>
          <a:xfrm>
            <a:off x="261287" y="4636532"/>
            <a:ext cx="434434" cy="417778"/>
          </a:xfrm>
          <a:prstGeom prst="bentConnector3">
            <a:avLst>
              <a:gd name="adj1" fmla="val 3846"/>
            </a:avLst>
          </a:prstGeom>
          <a:ln>
            <a:tailEnd type="arrow"/>
          </a:ln>
        </p:spPr>
        <p:style>
          <a:lnRef idx="1">
            <a:schemeClr val="accent1"/>
          </a:lnRef>
          <a:fillRef idx="2">
            <a:schemeClr val="accent1"/>
          </a:fillRef>
          <a:effectRef idx="1">
            <a:schemeClr val="accent1"/>
          </a:effectRef>
          <a:fontRef idx="minor">
            <a:schemeClr val="dk1"/>
          </a:fontRef>
        </p:style>
      </p:cxnSp>
      <p:sp>
        <p:nvSpPr>
          <p:cNvPr id="12" name="TextBox 11"/>
          <p:cNvSpPr txBox="1"/>
          <p:nvPr/>
        </p:nvSpPr>
        <p:spPr>
          <a:xfrm>
            <a:off x="6495995" y="4912375"/>
            <a:ext cx="109517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&lt;dog, 6&gt;</a:t>
            </a:r>
          </a:p>
        </p:txBody>
      </p:sp>
      <p:cxnSp>
        <p:nvCxnSpPr>
          <p:cNvPr id="14" name="Straight Arrow Connector 13"/>
          <p:cNvCxnSpPr/>
          <p:nvPr/>
        </p:nvCxnSpPr>
        <p:spPr>
          <a:xfrm>
            <a:off x="5129663" y="5063621"/>
            <a:ext cx="13663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ular Callout 7">
            <a:extLst>
              <a:ext uri="{FF2B5EF4-FFF2-40B4-BE49-F238E27FC236}">
                <a16:creationId xmlns:a16="http://schemas.microsoft.com/office/drawing/2014/main" id="{38047585-0797-9A48-9ED9-BF05142CABD1}"/>
              </a:ext>
            </a:extLst>
          </p:cNvPr>
          <p:cNvSpPr/>
          <p:nvPr/>
        </p:nvSpPr>
        <p:spPr>
          <a:xfrm>
            <a:off x="6943280" y="3546768"/>
            <a:ext cx="1966586" cy="1089764"/>
          </a:xfrm>
          <a:prstGeom prst="wedgeRectCallout">
            <a:avLst>
              <a:gd name="adj1" fmla="val -275477"/>
              <a:gd name="adj2" fmla="val 479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Created by the shuffle and sort phase grouping Mapper output</a:t>
            </a:r>
          </a:p>
        </p:txBody>
      </p:sp>
    </p:spTree>
    <p:extLst>
      <p:ext uri="{BB962C8B-B14F-4D97-AF65-F5344CB8AC3E}">
        <p14:creationId xmlns:p14="http://schemas.microsoft.com/office/powerpoint/2010/main" val="3819230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DD15E7E-AB9E-424D-9ABB-AC51B465A338}"/>
              </a:ext>
            </a:extLst>
          </p:cNvPr>
          <p:cNvSpPr/>
          <p:nvPr/>
        </p:nvSpPr>
        <p:spPr>
          <a:xfrm flipV="1">
            <a:off x="6615366" y="3653533"/>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4C34F4-8BCE-4640-8216-99F7BEA32D53}"/>
              </a:ext>
            </a:extLst>
          </p:cNvPr>
          <p:cNvSpPr/>
          <p:nvPr/>
        </p:nvSpPr>
        <p:spPr>
          <a:xfrm flipV="1">
            <a:off x="8585832" y="3643255"/>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Elbow Connector 24">
            <a:extLst>
              <a:ext uri="{FF2B5EF4-FFF2-40B4-BE49-F238E27FC236}">
                <a16:creationId xmlns:a16="http://schemas.microsoft.com/office/drawing/2014/main" id="{BF370583-8A92-9347-9069-CA4A03D154AB}"/>
              </a:ext>
            </a:extLst>
          </p:cNvPr>
          <p:cNvCxnSpPr>
            <a:cxnSpLocks/>
            <a:stCxn id="23" idx="2"/>
            <a:endCxn id="24" idx="2"/>
          </p:cNvCxnSpPr>
          <p:nvPr/>
        </p:nvCxnSpPr>
        <p:spPr>
          <a:xfrm rot="5400000" flipH="1" flipV="1">
            <a:off x="7733824" y="2663161"/>
            <a:ext cx="10278" cy="1970466"/>
          </a:xfrm>
          <a:prstGeom prst="bentConnector3">
            <a:avLst>
              <a:gd name="adj1" fmla="val 2324168"/>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A454E99-6C7E-FB4A-9F89-82194EEE817D}"/>
              </a:ext>
            </a:extLst>
          </p:cNvPr>
          <p:cNvSpPr/>
          <p:nvPr/>
        </p:nvSpPr>
        <p:spPr>
          <a:xfrm>
            <a:off x="6138112" y="5293838"/>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27C01BD-49E7-C548-B689-BBAE40D74B01}"/>
              </a:ext>
            </a:extLst>
          </p:cNvPr>
          <p:cNvSpPr/>
          <p:nvPr/>
        </p:nvSpPr>
        <p:spPr>
          <a:xfrm>
            <a:off x="8447469" y="5344648"/>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Elbow Connector 18">
            <a:extLst>
              <a:ext uri="{FF2B5EF4-FFF2-40B4-BE49-F238E27FC236}">
                <a16:creationId xmlns:a16="http://schemas.microsoft.com/office/drawing/2014/main" id="{37F848B9-6192-604E-A8A8-A88CAB19C8AF}"/>
              </a:ext>
            </a:extLst>
          </p:cNvPr>
          <p:cNvCxnSpPr>
            <a:cxnSpLocks/>
            <a:stCxn id="17" idx="2"/>
            <a:endCxn id="18" idx="2"/>
          </p:cNvCxnSpPr>
          <p:nvPr/>
        </p:nvCxnSpPr>
        <p:spPr>
          <a:xfrm rot="16200000" flipH="1">
            <a:off x="7405749" y="4560307"/>
            <a:ext cx="50810" cy="2309357"/>
          </a:xfrm>
          <a:prstGeom prst="bentConnector3">
            <a:avLst>
              <a:gd name="adj1" fmla="val 54991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3BD3B4C-DFC0-7446-BA84-32A659EDE3F8}"/>
              </a:ext>
            </a:extLst>
          </p:cNvPr>
          <p:cNvSpPr/>
          <p:nvPr/>
        </p:nvSpPr>
        <p:spPr>
          <a:xfrm>
            <a:off x="1473868" y="5333946"/>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61B8EE6-251E-7E40-9349-E62070E7CB2A}"/>
              </a:ext>
            </a:extLst>
          </p:cNvPr>
          <p:cNvSpPr/>
          <p:nvPr/>
        </p:nvSpPr>
        <p:spPr>
          <a:xfrm>
            <a:off x="4333373" y="5355353"/>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spc="-5" dirty="0"/>
              <a:t>Another Example:</a:t>
            </a:r>
            <a:br>
              <a:rPr lang="en-US" spc="-5" dirty="0"/>
            </a:br>
            <a:r>
              <a:rPr lang="en-US" spc="-5" dirty="0"/>
              <a:t>How many </a:t>
            </a:r>
            <a:r>
              <a:rPr lang="en-US" dirty="0"/>
              <a:t>of </a:t>
            </a:r>
            <a:r>
              <a:rPr lang="en-US" spc="-5" dirty="0"/>
              <a:t>each movie</a:t>
            </a:r>
            <a:r>
              <a:rPr lang="en-US" spc="-80" dirty="0"/>
              <a:t> </a:t>
            </a:r>
            <a:r>
              <a:rPr lang="en-US" spc="-5" dirty="0"/>
              <a:t>rating  exist?</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51</a:t>
            </a:fld>
            <a:endParaRPr lang="en-US" dirty="0"/>
          </a:p>
        </p:txBody>
      </p:sp>
      <p:sp>
        <p:nvSpPr>
          <p:cNvPr id="5" name="object 3"/>
          <p:cNvSpPr txBox="1"/>
          <p:nvPr/>
        </p:nvSpPr>
        <p:spPr>
          <a:xfrm>
            <a:off x="76200" y="2133600"/>
            <a:ext cx="5864225" cy="1377300"/>
          </a:xfrm>
          <a:prstGeom prst="rect">
            <a:avLst/>
          </a:prstGeom>
        </p:spPr>
        <p:txBody>
          <a:bodyPr vert="horz" wrap="square" lIns="0" tIns="147320" rIns="0" bIns="0" rtlCol="0">
            <a:spAutoFit/>
          </a:bodyPr>
          <a:lstStyle/>
          <a:p>
            <a:pPr marL="543560" indent="-383540">
              <a:lnSpc>
                <a:spcPct val="100000"/>
              </a:lnSpc>
              <a:spcBef>
                <a:spcPts val="1160"/>
              </a:spcBef>
              <a:buFont typeface="Arial"/>
              <a:buChar char="■"/>
              <a:tabLst>
                <a:tab pos="543560" algn="l"/>
                <a:tab pos="544195" algn="l"/>
              </a:tabLst>
            </a:pPr>
            <a:r>
              <a:rPr sz="2000" spc="-5" dirty="0">
                <a:solidFill>
                  <a:srgbClr val="492217"/>
                </a:solidFill>
                <a:latin typeface="Trebuchet MS"/>
                <a:cs typeface="Trebuchet MS"/>
              </a:rPr>
              <a:t>MAP </a:t>
            </a:r>
            <a:r>
              <a:rPr sz="2000" dirty="0">
                <a:solidFill>
                  <a:srgbClr val="492217"/>
                </a:solidFill>
                <a:latin typeface="Trebuchet MS"/>
                <a:cs typeface="Trebuchet MS"/>
              </a:rPr>
              <a:t>each input </a:t>
            </a:r>
            <a:r>
              <a:rPr sz="2000" spc="-5" dirty="0">
                <a:solidFill>
                  <a:srgbClr val="492217"/>
                </a:solidFill>
                <a:latin typeface="Trebuchet MS"/>
                <a:cs typeface="Trebuchet MS"/>
              </a:rPr>
              <a:t>line </a:t>
            </a:r>
            <a:r>
              <a:rPr sz="2000" dirty="0">
                <a:solidFill>
                  <a:srgbClr val="492217"/>
                </a:solidFill>
                <a:latin typeface="Trebuchet MS"/>
                <a:cs typeface="Trebuchet MS"/>
              </a:rPr>
              <a:t>to </a:t>
            </a:r>
            <a:r>
              <a:rPr sz="2000" spc="-5" dirty="0">
                <a:solidFill>
                  <a:srgbClr val="492217"/>
                </a:solidFill>
                <a:latin typeface="Trebuchet MS"/>
                <a:cs typeface="Trebuchet MS"/>
              </a:rPr>
              <a:t>(rating,</a:t>
            </a:r>
            <a:r>
              <a:rPr sz="2000" spc="-235" dirty="0">
                <a:solidFill>
                  <a:srgbClr val="492217"/>
                </a:solidFill>
                <a:latin typeface="Trebuchet MS"/>
                <a:cs typeface="Trebuchet MS"/>
              </a:rPr>
              <a:t> </a:t>
            </a:r>
            <a:r>
              <a:rPr sz="2000" spc="-5" dirty="0">
                <a:solidFill>
                  <a:srgbClr val="492217"/>
                </a:solidFill>
                <a:latin typeface="Trebuchet MS"/>
                <a:cs typeface="Trebuchet MS"/>
              </a:rPr>
              <a:t>1)</a:t>
            </a:r>
            <a:endParaRPr sz="2000" dirty="0">
              <a:latin typeface="Trebuchet MS"/>
              <a:cs typeface="Trebuchet MS"/>
            </a:endParaRPr>
          </a:p>
          <a:p>
            <a:pPr marL="543560" indent="-383540">
              <a:lnSpc>
                <a:spcPct val="100000"/>
              </a:lnSpc>
              <a:spcBef>
                <a:spcPts val="1065"/>
              </a:spcBef>
              <a:buFont typeface="Arial"/>
              <a:buChar char="■"/>
              <a:tabLst>
                <a:tab pos="543560" algn="l"/>
                <a:tab pos="544195" algn="l"/>
              </a:tabLst>
            </a:pPr>
            <a:r>
              <a:rPr sz="2000" spc="-5" dirty="0">
                <a:solidFill>
                  <a:srgbClr val="492217"/>
                </a:solidFill>
                <a:latin typeface="Trebuchet MS"/>
                <a:cs typeface="Trebuchet MS"/>
              </a:rPr>
              <a:t>REDUCE </a:t>
            </a:r>
            <a:r>
              <a:rPr sz="2000" dirty="0">
                <a:solidFill>
                  <a:srgbClr val="492217"/>
                </a:solidFill>
                <a:latin typeface="Trebuchet MS"/>
                <a:cs typeface="Trebuchet MS"/>
              </a:rPr>
              <a:t>each rating </a:t>
            </a:r>
            <a:r>
              <a:rPr sz="2000" spc="-5" dirty="0">
                <a:solidFill>
                  <a:srgbClr val="492217"/>
                </a:solidFill>
                <a:latin typeface="Trebuchet MS"/>
                <a:cs typeface="Trebuchet MS"/>
              </a:rPr>
              <a:t>with </a:t>
            </a:r>
            <a:r>
              <a:rPr sz="2000" dirty="0">
                <a:solidFill>
                  <a:srgbClr val="492217"/>
                </a:solidFill>
                <a:latin typeface="Trebuchet MS"/>
                <a:cs typeface="Trebuchet MS"/>
              </a:rPr>
              <a:t>the </a:t>
            </a:r>
            <a:r>
              <a:rPr sz="2000" spc="-5" dirty="0">
                <a:solidFill>
                  <a:srgbClr val="492217"/>
                </a:solidFill>
                <a:latin typeface="Trebuchet MS"/>
                <a:cs typeface="Trebuchet MS"/>
              </a:rPr>
              <a:t>sum </a:t>
            </a:r>
            <a:r>
              <a:rPr sz="2000" dirty="0">
                <a:solidFill>
                  <a:srgbClr val="492217"/>
                </a:solidFill>
                <a:latin typeface="Trebuchet MS"/>
                <a:cs typeface="Trebuchet MS"/>
              </a:rPr>
              <a:t>of </a:t>
            </a:r>
            <a:r>
              <a:rPr sz="2000" spc="-5" dirty="0">
                <a:solidFill>
                  <a:srgbClr val="492217"/>
                </a:solidFill>
                <a:latin typeface="Trebuchet MS"/>
                <a:cs typeface="Trebuchet MS"/>
              </a:rPr>
              <a:t>all </a:t>
            </a:r>
            <a:r>
              <a:rPr sz="2000" dirty="0">
                <a:solidFill>
                  <a:srgbClr val="492217"/>
                </a:solidFill>
                <a:latin typeface="Trebuchet MS"/>
                <a:cs typeface="Trebuchet MS"/>
              </a:rPr>
              <a:t>the</a:t>
            </a:r>
            <a:r>
              <a:rPr sz="2000" spc="-195" dirty="0">
                <a:solidFill>
                  <a:srgbClr val="492217"/>
                </a:solidFill>
                <a:latin typeface="Trebuchet MS"/>
                <a:cs typeface="Trebuchet MS"/>
              </a:rPr>
              <a:t> </a:t>
            </a:r>
            <a:r>
              <a:rPr sz="2000" spc="-50" dirty="0">
                <a:solidFill>
                  <a:srgbClr val="492217"/>
                </a:solidFill>
                <a:latin typeface="Trebuchet MS"/>
                <a:cs typeface="Trebuchet MS"/>
              </a:rPr>
              <a:t>1’s</a:t>
            </a:r>
            <a:endParaRPr sz="2000" dirty="0">
              <a:latin typeface="Trebuchet MS"/>
              <a:cs typeface="Trebuchet MS"/>
            </a:endParaRPr>
          </a:p>
          <a:p>
            <a:pPr marL="12700">
              <a:lnSpc>
                <a:spcPct val="100000"/>
              </a:lnSpc>
              <a:spcBef>
                <a:spcPts val="2010"/>
              </a:spcBef>
            </a:pPr>
            <a:r>
              <a:rPr lang="en-US" sz="1200" spc="-5" dirty="0">
                <a:latin typeface="Trebuchet MS"/>
                <a:cs typeface="Trebuchet MS"/>
              </a:rPr>
              <a:t>       </a:t>
            </a:r>
            <a:r>
              <a:rPr sz="1100" spc="-5" dirty="0">
                <a:latin typeface="Trebuchet MS"/>
                <a:cs typeface="Trebuchet MS"/>
              </a:rPr>
              <a:t>USER ID|MOVIE </a:t>
            </a:r>
            <a:r>
              <a:rPr sz="1100" spc="-25" dirty="0">
                <a:latin typeface="Trebuchet MS"/>
                <a:cs typeface="Trebuchet MS"/>
              </a:rPr>
              <a:t>ID|RATING|TIMESTAMP</a:t>
            </a:r>
            <a:endParaRPr sz="1200" dirty="0">
              <a:latin typeface="Trebuchet MS"/>
              <a:cs typeface="Trebuchet MS"/>
            </a:endParaRPr>
          </a:p>
        </p:txBody>
      </p:sp>
      <p:sp>
        <p:nvSpPr>
          <p:cNvPr id="6" name="object 4"/>
          <p:cNvSpPr/>
          <p:nvPr/>
        </p:nvSpPr>
        <p:spPr>
          <a:xfrm>
            <a:off x="3487422" y="4212208"/>
            <a:ext cx="1154430" cy="213360"/>
          </a:xfrm>
          <a:custGeom>
            <a:avLst/>
            <a:gdLst/>
            <a:ahLst/>
            <a:cxnLst/>
            <a:rect l="l" t="t" r="r" b="b"/>
            <a:pathLst>
              <a:path w="1154429" h="213360">
                <a:moveTo>
                  <a:pt x="1084691" y="70992"/>
                </a:moveTo>
                <a:lnTo>
                  <a:pt x="976376" y="70992"/>
                </a:lnTo>
                <a:lnTo>
                  <a:pt x="976630" y="106552"/>
                </a:lnTo>
                <a:lnTo>
                  <a:pt x="941007" y="106793"/>
                </a:lnTo>
                <a:lnTo>
                  <a:pt x="941705" y="213359"/>
                </a:lnTo>
                <a:lnTo>
                  <a:pt x="1154430" y="105282"/>
                </a:lnTo>
                <a:lnTo>
                  <a:pt x="1084691" y="70992"/>
                </a:lnTo>
                <a:close/>
              </a:path>
              <a:path w="1154429" h="213360">
                <a:moveTo>
                  <a:pt x="940774" y="71233"/>
                </a:moveTo>
                <a:lnTo>
                  <a:pt x="0" y="77596"/>
                </a:lnTo>
                <a:lnTo>
                  <a:pt x="254" y="113156"/>
                </a:lnTo>
                <a:lnTo>
                  <a:pt x="941007" y="106793"/>
                </a:lnTo>
                <a:lnTo>
                  <a:pt x="940774" y="71233"/>
                </a:lnTo>
                <a:close/>
              </a:path>
              <a:path w="1154429" h="213360">
                <a:moveTo>
                  <a:pt x="976376" y="70992"/>
                </a:moveTo>
                <a:lnTo>
                  <a:pt x="940774" y="71233"/>
                </a:lnTo>
                <a:lnTo>
                  <a:pt x="941007" y="106793"/>
                </a:lnTo>
                <a:lnTo>
                  <a:pt x="976630" y="106552"/>
                </a:lnTo>
                <a:lnTo>
                  <a:pt x="976376" y="70992"/>
                </a:lnTo>
                <a:close/>
              </a:path>
              <a:path w="1154429" h="213360">
                <a:moveTo>
                  <a:pt x="940308" y="0"/>
                </a:moveTo>
                <a:lnTo>
                  <a:pt x="940774" y="71233"/>
                </a:lnTo>
                <a:lnTo>
                  <a:pt x="1084691" y="70992"/>
                </a:lnTo>
                <a:lnTo>
                  <a:pt x="940308" y="0"/>
                </a:lnTo>
                <a:close/>
              </a:path>
            </a:pathLst>
          </a:custGeom>
          <a:solidFill>
            <a:srgbClr val="F3C72D"/>
          </a:solidFill>
        </p:spPr>
        <p:txBody>
          <a:bodyPr wrap="square" lIns="0" tIns="0" rIns="0" bIns="0" rtlCol="0"/>
          <a:lstStyle/>
          <a:p>
            <a:endParaRPr/>
          </a:p>
        </p:txBody>
      </p:sp>
      <p:sp>
        <p:nvSpPr>
          <p:cNvPr id="7" name="object 5"/>
          <p:cNvSpPr/>
          <p:nvPr/>
        </p:nvSpPr>
        <p:spPr>
          <a:xfrm>
            <a:off x="5461002" y="4197350"/>
            <a:ext cx="969644" cy="213360"/>
          </a:xfrm>
          <a:custGeom>
            <a:avLst/>
            <a:gdLst/>
            <a:ahLst/>
            <a:cxnLst/>
            <a:rect l="l" t="t" r="r" b="b"/>
            <a:pathLst>
              <a:path w="969645" h="213360">
                <a:moveTo>
                  <a:pt x="899490" y="70739"/>
                </a:moveTo>
                <a:lnTo>
                  <a:pt x="791209" y="70739"/>
                </a:lnTo>
                <a:lnTo>
                  <a:pt x="791463" y="106299"/>
                </a:lnTo>
                <a:lnTo>
                  <a:pt x="755903" y="106590"/>
                </a:lnTo>
                <a:lnTo>
                  <a:pt x="756793" y="213360"/>
                </a:lnTo>
                <a:lnTo>
                  <a:pt x="969263" y="104902"/>
                </a:lnTo>
                <a:lnTo>
                  <a:pt x="899490" y="70739"/>
                </a:lnTo>
                <a:close/>
              </a:path>
              <a:path w="969645" h="213360">
                <a:moveTo>
                  <a:pt x="755606" y="71030"/>
                </a:moveTo>
                <a:lnTo>
                  <a:pt x="0" y="77216"/>
                </a:lnTo>
                <a:lnTo>
                  <a:pt x="253" y="112776"/>
                </a:lnTo>
                <a:lnTo>
                  <a:pt x="755903" y="106590"/>
                </a:lnTo>
                <a:lnTo>
                  <a:pt x="755606" y="71030"/>
                </a:lnTo>
                <a:close/>
              </a:path>
              <a:path w="969645" h="213360">
                <a:moveTo>
                  <a:pt x="791209" y="70739"/>
                </a:moveTo>
                <a:lnTo>
                  <a:pt x="755606" y="71030"/>
                </a:lnTo>
                <a:lnTo>
                  <a:pt x="755903" y="106590"/>
                </a:lnTo>
                <a:lnTo>
                  <a:pt x="791463" y="106299"/>
                </a:lnTo>
                <a:lnTo>
                  <a:pt x="791209" y="70739"/>
                </a:lnTo>
                <a:close/>
              </a:path>
              <a:path w="969645" h="213360">
                <a:moveTo>
                  <a:pt x="755014" y="0"/>
                </a:moveTo>
                <a:lnTo>
                  <a:pt x="755606" y="71030"/>
                </a:lnTo>
                <a:lnTo>
                  <a:pt x="899490" y="70739"/>
                </a:lnTo>
                <a:lnTo>
                  <a:pt x="755014" y="0"/>
                </a:lnTo>
                <a:close/>
              </a:path>
            </a:pathLst>
          </a:custGeom>
          <a:solidFill>
            <a:srgbClr val="F3C72D"/>
          </a:solidFill>
        </p:spPr>
        <p:txBody>
          <a:bodyPr wrap="square" lIns="0" tIns="0" rIns="0" bIns="0" rtlCol="0"/>
          <a:lstStyle/>
          <a:p>
            <a:endParaRPr/>
          </a:p>
        </p:txBody>
      </p:sp>
      <p:sp>
        <p:nvSpPr>
          <p:cNvPr id="8" name="object 6"/>
          <p:cNvSpPr/>
          <p:nvPr/>
        </p:nvSpPr>
        <p:spPr>
          <a:xfrm>
            <a:off x="7995161" y="4216907"/>
            <a:ext cx="784860" cy="213360"/>
          </a:xfrm>
          <a:custGeom>
            <a:avLst/>
            <a:gdLst/>
            <a:ahLst/>
            <a:cxnLst/>
            <a:rect l="l" t="t" r="r" b="b"/>
            <a:pathLst>
              <a:path w="784859" h="213360">
                <a:moveTo>
                  <a:pt x="719320" y="70103"/>
                </a:moveTo>
                <a:lnTo>
                  <a:pt x="606171" y="70103"/>
                </a:lnTo>
                <a:lnTo>
                  <a:pt x="607187" y="105663"/>
                </a:lnTo>
                <a:lnTo>
                  <a:pt x="571628" y="106677"/>
                </a:lnTo>
                <a:lnTo>
                  <a:pt x="574675" y="213232"/>
                </a:lnTo>
                <a:lnTo>
                  <a:pt x="784860" y="100583"/>
                </a:lnTo>
                <a:lnTo>
                  <a:pt x="719320" y="70103"/>
                </a:lnTo>
                <a:close/>
              </a:path>
              <a:path w="784859" h="213360">
                <a:moveTo>
                  <a:pt x="570612" y="71117"/>
                </a:moveTo>
                <a:lnTo>
                  <a:pt x="0" y="87375"/>
                </a:lnTo>
                <a:lnTo>
                  <a:pt x="1016" y="122935"/>
                </a:lnTo>
                <a:lnTo>
                  <a:pt x="571628" y="106677"/>
                </a:lnTo>
                <a:lnTo>
                  <a:pt x="570612" y="71117"/>
                </a:lnTo>
                <a:close/>
              </a:path>
              <a:path w="784859" h="213360">
                <a:moveTo>
                  <a:pt x="606171" y="70103"/>
                </a:moveTo>
                <a:lnTo>
                  <a:pt x="570612" y="71117"/>
                </a:lnTo>
                <a:lnTo>
                  <a:pt x="571628" y="106677"/>
                </a:lnTo>
                <a:lnTo>
                  <a:pt x="607187" y="105663"/>
                </a:lnTo>
                <a:lnTo>
                  <a:pt x="606171" y="70103"/>
                </a:lnTo>
                <a:close/>
              </a:path>
              <a:path w="784859" h="213360">
                <a:moveTo>
                  <a:pt x="568578" y="0"/>
                </a:moveTo>
                <a:lnTo>
                  <a:pt x="570612" y="71117"/>
                </a:lnTo>
                <a:lnTo>
                  <a:pt x="606171" y="70103"/>
                </a:lnTo>
                <a:lnTo>
                  <a:pt x="719320" y="70103"/>
                </a:lnTo>
                <a:lnTo>
                  <a:pt x="568578" y="0"/>
                </a:lnTo>
                <a:close/>
              </a:path>
            </a:pathLst>
          </a:custGeom>
          <a:solidFill>
            <a:srgbClr val="F3C72D"/>
          </a:solidFill>
        </p:spPr>
        <p:txBody>
          <a:bodyPr wrap="square" lIns="0" tIns="0" rIns="0" bIns="0" rtlCol="0"/>
          <a:lstStyle/>
          <a:p>
            <a:endParaRPr/>
          </a:p>
        </p:txBody>
      </p:sp>
      <p:graphicFrame>
        <p:nvGraphicFramePr>
          <p:cNvPr id="9" name="object 7"/>
          <p:cNvGraphicFramePr>
            <a:graphicFrameLocks noGrp="1"/>
          </p:cNvGraphicFramePr>
          <p:nvPr>
            <p:extLst>
              <p:ext uri="{D42A27DB-BD31-4B8C-83A1-F6EECF244321}">
                <p14:modId xmlns:p14="http://schemas.microsoft.com/office/powerpoint/2010/main" val="894379641"/>
              </p:ext>
            </p:extLst>
          </p:nvPr>
        </p:nvGraphicFramePr>
        <p:xfrm>
          <a:off x="496004" y="3629925"/>
          <a:ext cx="8471533" cy="2121171"/>
        </p:xfrm>
        <a:graphic>
          <a:graphicData uri="http://schemas.openxmlformats.org/drawingml/2006/table">
            <a:tbl>
              <a:tblPr firstRow="1" bandRow="1">
                <a:tableStyleId>{2D5ABB26-0587-4C30-8999-92F81FD0307C}</a:tableStyleId>
              </a:tblPr>
              <a:tblGrid>
                <a:gridCol w="1234440">
                  <a:extLst>
                    <a:ext uri="{9D8B030D-6E8A-4147-A177-3AD203B41FA5}">
                      <a16:colId xmlns:a16="http://schemas.microsoft.com/office/drawing/2014/main" val="20000"/>
                    </a:ext>
                  </a:extLst>
                </a:gridCol>
                <a:gridCol w="1276985">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3034029">
                  <a:extLst>
                    <a:ext uri="{9D8B030D-6E8A-4147-A177-3AD203B41FA5}">
                      <a16:colId xmlns:a16="http://schemas.microsoft.com/office/drawing/2014/main" val="20003"/>
                    </a:ext>
                  </a:extLst>
                </a:gridCol>
                <a:gridCol w="1173479">
                  <a:extLst>
                    <a:ext uri="{9D8B030D-6E8A-4147-A177-3AD203B41FA5}">
                      <a16:colId xmlns:a16="http://schemas.microsoft.com/office/drawing/2014/main" val="20004"/>
                    </a:ext>
                  </a:extLst>
                </a:gridCol>
              </a:tblGrid>
              <a:tr h="298762">
                <a:tc>
                  <a:txBody>
                    <a:bodyPr/>
                    <a:lstStyle/>
                    <a:p>
                      <a:pPr marL="31750">
                        <a:lnSpc>
                          <a:spcPts val="2010"/>
                        </a:lnSpc>
                      </a:pPr>
                      <a:r>
                        <a:rPr sz="1800" spc="-5" dirty="0">
                          <a:latin typeface="Trebuchet MS"/>
                          <a:cs typeface="Trebuchet MS"/>
                        </a:rPr>
                        <a:t>196 242</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3</a:t>
                      </a:r>
                    </a:p>
                  </a:txBody>
                  <a:tcPr marL="0" marR="0" marT="0" marB="0">
                    <a:solidFill>
                      <a:srgbClr val="ECEBEB"/>
                    </a:solidFill>
                  </a:tcPr>
                </a:tc>
                <a:tc>
                  <a:txBody>
                    <a:bodyPr/>
                    <a:lstStyle/>
                    <a:p>
                      <a:pPr marR="22860" algn="r">
                        <a:lnSpc>
                          <a:spcPts val="2010"/>
                        </a:lnSpc>
                      </a:pPr>
                      <a:r>
                        <a:rPr sz="1800" spc="-5" dirty="0">
                          <a:latin typeface="Trebuchet MS"/>
                          <a:cs typeface="Trebuchet MS"/>
                        </a:rPr>
                        <a:t>881250949</a:t>
                      </a:r>
                      <a:endParaRPr sz="1800">
                        <a:latin typeface="Trebuchet MS"/>
                        <a:cs typeface="Trebuchet MS"/>
                      </a:endParaRPr>
                    </a:p>
                  </a:txBody>
                  <a:tcPr marL="0" marR="0" marT="0" marB="0">
                    <a:solidFill>
                      <a:srgbClr val="ECEBEB"/>
                    </a:solidFill>
                  </a:tcPr>
                </a:tc>
                <a:tc gridSpan="3">
                  <a:txBody>
                    <a:bodyPr/>
                    <a:lstStyle/>
                    <a:p>
                      <a:pPr marL="1398905">
                        <a:lnSpc>
                          <a:spcPts val="1350"/>
                        </a:lnSpc>
                        <a:spcBef>
                          <a:spcPts val="660"/>
                        </a:spcBef>
                        <a:tabLst>
                          <a:tab pos="2268855" algn="l"/>
                        </a:tabLst>
                      </a:pPr>
                      <a:r>
                        <a:rPr sz="2700" spc="-7" baseline="23148" dirty="0">
                          <a:latin typeface="Trebuchet MS"/>
                          <a:cs typeface="Trebuchet MS"/>
                        </a:rPr>
                        <a:t>3,1	</a:t>
                      </a:r>
                      <a:r>
                        <a:rPr sz="1800" spc="-5" dirty="0">
                          <a:latin typeface="Trebuchet MS"/>
                          <a:cs typeface="Trebuchet MS"/>
                        </a:rPr>
                        <a:t>Shuffle</a:t>
                      </a:r>
                      <a:endParaRPr sz="1800" dirty="0">
                        <a:latin typeface="Trebuchet MS"/>
                        <a:cs typeface="Trebuchet MS"/>
                      </a:endParaRPr>
                    </a:p>
                  </a:txBody>
                  <a:tcPr marL="0" marR="0" marT="83820" marB="0">
                    <a:solidFill>
                      <a:srgbClr val="ECEBEB"/>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00451">
                <a:tc>
                  <a:txBody>
                    <a:bodyPr/>
                    <a:lstStyle/>
                    <a:p>
                      <a:pPr marL="31750">
                        <a:lnSpc>
                          <a:spcPts val="1989"/>
                        </a:lnSpc>
                      </a:pPr>
                      <a:r>
                        <a:rPr sz="1800" spc="-5" dirty="0">
                          <a:latin typeface="Trebuchet MS"/>
                          <a:cs typeface="Trebuchet MS"/>
                        </a:rPr>
                        <a:t>186 302</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3</a:t>
                      </a:r>
                    </a:p>
                  </a:txBody>
                  <a:tcPr marL="0" marR="0" marT="0" marB="0">
                    <a:solidFill>
                      <a:srgbClr val="ECEBEB"/>
                    </a:solidFill>
                  </a:tcPr>
                </a:tc>
                <a:tc gridSpan="4">
                  <a:txBody>
                    <a:bodyPr/>
                    <a:lstStyle/>
                    <a:p>
                      <a:pPr marL="168275">
                        <a:lnSpc>
                          <a:spcPts val="1989"/>
                        </a:lnSpc>
                        <a:tabLst>
                          <a:tab pos="1685289" algn="l"/>
                          <a:tab pos="2675890" algn="l"/>
                          <a:tab pos="3545840" algn="l"/>
                          <a:tab pos="4462145" algn="l"/>
                          <a:tab pos="5888355" algn="l"/>
                          <a:tab pos="6814820" algn="l"/>
                        </a:tabLst>
                      </a:pPr>
                      <a:r>
                        <a:rPr sz="2700" spc="-7" baseline="1543" dirty="0">
                          <a:latin typeface="Trebuchet MS"/>
                          <a:cs typeface="Trebuchet MS"/>
                        </a:rPr>
                        <a:t>891717742	</a:t>
                      </a:r>
                      <a:r>
                        <a:rPr sz="2700" spc="-7" baseline="-23148" dirty="0">
                          <a:latin typeface="Trebuchet MS"/>
                          <a:cs typeface="Trebuchet MS"/>
                        </a:rPr>
                        <a:t>Map	</a:t>
                      </a:r>
                      <a:r>
                        <a:rPr lang="en-US" sz="1800" spc="-5" dirty="0">
                          <a:latin typeface="Trebuchet MS"/>
                          <a:cs typeface="Trebuchet MS"/>
                        </a:rPr>
                        <a:t>3</a:t>
                      </a:r>
                      <a:r>
                        <a:rPr sz="1800" spc="-5" dirty="0">
                          <a:latin typeface="Trebuchet MS"/>
                          <a:cs typeface="Trebuchet MS"/>
                        </a:rPr>
                        <a:t>,1	</a:t>
                      </a:r>
                      <a:r>
                        <a:rPr sz="2700" baseline="-23148" dirty="0">
                          <a:latin typeface="Trebuchet MS"/>
                          <a:cs typeface="Trebuchet MS"/>
                        </a:rPr>
                        <a:t>&amp;</a:t>
                      </a:r>
                      <a:r>
                        <a:rPr sz="2700" spc="0" baseline="-23148" dirty="0">
                          <a:latin typeface="Trebuchet MS"/>
                          <a:cs typeface="Trebuchet MS"/>
                        </a:rPr>
                        <a:t> </a:t>
                      </a:r>
                      <a:r>
                        <a:rPr sz="2700" spc="-7" baseline="-23148" dirty="0">
                          <a:latin typeface="Trebuchet MS"/>
                          <a:cs typeface="Trebuchet MS"/>
                        </a:rPr>
                        <a:t>Sort	</a:t>
                      </a:r>
                      <a:r>
                        <a:rPr sz="2700" baseline="-6172" dirty="0">
                          <a:latin typeface="Trebuchet MS"/>
                          <a:cs typeface="Trebuchet MS"/>
                        </a:rPr>
                        <a:t>1</a:t>
                      </a:r>
                      <a:r>
                        <a:rPr lang="en-US" sz="2700" baseline="-6172" dirty="0">
                          <a:latin typeface="Trebuchet MS"/>
                          <a:cs typeface="Trebuchet MS"/>
                        </a:rPr>
                        <a:t>, {</a:t>
                      </a:r>
                      <a:r>
                        <a:rPr sz="2700" spc="-7" baseline="-6172" dirty="0">
                          <a:latin typeface="Trebuchet MS"/>
                          <a:cs typeface="Trebuchet MS"/>
                        </a:rPr>
                        <a:t>1, </a:t>
                      </a:r>
                      <a:r>
                        <a:rPr sz="2700" baseline="-6172" dirty="0">
                          <a:latin typeface="Trebuchet MS"/>
                          <a:cs typeface="Trebuchet MS"/>
                        </a:rPr>
                        <a:t>1</a:t>
                      </a:r>
                      <a:r>
                        <a:rPr lang="en-US" sz="2700" baseline="-6172" dirty="0">
                          <a:latin typeface="Trebuchet MS"/>
                          <a:cs typeface="Trebuchet MS"/>
                        </a:rPr>
                        <a:t>}</a:t>
                      </a:r>
                      <a:r>
                        <a:rPr sz="2700" baseline="-6172" dirty="0">
                          <a:latin typeface="Trebuchet MS"/>
                          <a:cs typeface="Trebuchet MS"/>
                        </a:rPr>
                        <a:t>	</a:t>
                      </a:r>
                      <a:r>
                        <a:rPr sz="2700" spc="-30" baseline="-18518" dirty="0">
                          <a:latin typeface="Trebuchet MS"/>
                          <a:cs typeface="Trebuchet MS"/>
                        </a:rPr>
                        <a:t>Reduce	</a:t>
                      </a:r>
                      <a:r>
                        <a:rPr sz="1800" spc="-5" dirty="0">
                          <a:latin typeface="Trebuchet MS"/>
                          <a:cs typeface="Trebuchet MS"/>
                        </a:rPr>
                        <a:t>1,</a:t>
                      </a:r>
                      <a:r>
                        <a:rPr sz="1800" spc="-60" dirty="0">
                          <a:latin typeface="Trebuchet MS"/>
                          <a:cs typeface="Trebuchet MS"/>
                        </a:rPr>
                        <a:t> </a:t>
                      </a:r>
                      <a:r>
                        <a:rPr sz="1800" dirty="0">
                          <a:latin typeface="Trebuchet MS"/>
                          <a:cs typeface="Trebuchet MS"/>
                        </a:rPr>
                        <a:t>2</a:t>
                      </a:r>
                    </a:p>
                  </a:txBody>
                  <a:tcPr marL="0" marR="0" marT="0" marB="0">
                    <a:solidFill>
                      <a:srgbClr val="ECEBEB"/>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324375">
                <a:tc>
                  <a:txBody>
                    <a:bodyPr/>
                    <a:lstStyle/>
                    <a:p>
                      <a:pPr marL="31750">
                        <a:lnSpc>
                          <a:spcPts val="2050"/>
                        </a:lnSpc>
                      </a:pPr>
                      <a:r>
                        <a:rPr sz="1800" spc="-10" dirty="0">
                          <a:latin typeface="Trebuchet MS"/>
                          <a:cs typeface="Trebuchet MS"/>
                        </a:rPr>
                        <a:t>196 377</a:t>
                      </a:r>
                      <a:r>
                        <a:rPr sz="1800" spc="-105" dirty="0">
                          <a:latin typeface="Trebuchet MS"/>
                          <a:cs typeface="Trebuchet MS"/>
                        </a:rPr>
                        <a:t> </a:t>
                      </a:r>
                      <a:r>
                        <a:rPr lang="en-US" sz="1800" spc="-105" dirty="0">
                          <a:latin typeface="Trebuchet MS"/>
                          <a:cs typeface="Trebuchet MS"/>
                        </a:rPr>
                        <a:t>    </a:t>
                      </a:r>
                      <a:r>
                        <a:rPr sz="1800" dirty="0">
                          <a:latin typeface="Trebuchet MS"/>
                          <a:cs typeface="Trebuchet MS"/>
                        </a:rPr>
                        <a:t>1</a:t>
                      </a:r>
                    </a:p>
                  </a:txBody>
                  <a:tcPr marL="0" marR="0" marT="0" marB="0">
                    <a:solidFill>
                      <a:srgbClr val="ECEBEB"/>
                    </a:solidFill>
                  </a:tcPr>
                </a:tc>
                <a:tc>
                  <a:txBody>
                    <a:bodyPr/>
                    <a:lstStyle/>
                    <a:p>
                      <a:pPr marR="22860" algn="r">
                        <a:lnSpc>
                          <a:spcPts val="2050"/>
                        </a:lnSpc>
                      </a:pPr>
                      <a:r>
                        <a:rPr sz="1800" spc="-5" dirty="0">
                          <a:latin typeface="Trebuchet MS"/>
                          <a:cs typeface="Trebuchet MS"/>
                        </a:rPr>
                        <a:t>878887116</a:t>
                      </a:r>
                      <a:endParaRPr sz="1800" dirty="0">
                        <a:latin typeface="Trebuchet MS"/>
                        <a:cs typeface="Trebuchet MS"/>
                      </a:endParaRPr>
                    </a:p>
                  </a:txBody>
                  <a:tcPr marL="0" marR="0" marT="0" marB="0">
                    <a:solidFill>
                      <a:srgbClr val="ECEBEB"/>
                    </a:solidFill>
                  </a:tcPr>
                </a:tc>
                <a:tc>
                  <a:txBody>
                    <a:bodyPr/>
                    <a:lstStyle/>
                    <a:p>
                      <a:pPr marR="22225" algn="r">
                        <a:lnSpc>
                          <a:spcPts val="2075"/>
                        </a:lnSpc>
                      </a:pPr>
                      <a:r>
                        <a:rPr sz="1800" spc="-5" dirty="0">
                          <a:latin typeface="Trebuchet MS"/>
                          <a:cs typeface="Trebuchet MS"/>
                        </a:rPr>
                        <a:t>1,1</a:t>
                      </a:r>
                      <a:endParaRPr sz="1800" dirty="0">
                        <a:latin typeface="Trebuchet MS"/>
                        <a:cs typeface="Trebuchet MS"/>
                      </a:endParaRPr>
                    </a:p>
                  </a:txBody>
                  <a:tcPr marL="0" marR="0" marT="0" marB="0">
                    <a:solidFill>
                      <a:srgbClr val="ECEBEB"/>
                    </a:solidFill>
                  </a:tcPr>
                </a:tc>
                <a:tc>
                  <a:txBody>
                    <a:bodyPr/>
                    <a:lstStyle/>
                    <a:p>
                      <a:pPr marL="1432560">
                        <a:lnSpc>
                          <a:spcPts val="2030"/>
                        </a:lnSpc>
                        <a:spcBef>
                          <a:spcPts val="110"/>
                        </a:spcBef>
                      </a:pPr>
                      <a:r>
                        <a:rPr sz="1800" dirty="0">
                          <a:latin typeface="Trebuchet MS"/>
                          <a:cs typeface="Trebuchet MS"/>
                        </a:rPr>
                        <a:t>2</a:t>
                      </a:r>
                      <a:r>
                        <a:rPr lang="en-US" sz="1800" spc="-5" dirty="0">
                          <a:latin typeface="Trebuchet MS"/>
                          <a:cs typeface="Trebuchet MS"/>
                        </a:rPr>
                        <a:t>, {</a:t>
                      </a:r>
                      <a:r>
                        <a:rPr sz="1800" spc="-5" dirty="0">
                          <a:latin typeface="Trebuchet MS"/>
                          <a:cs typeface="Trebuchet MS"/>
                        </a:rPr>
                        <a:t>1,</a:t>
                      </a:r>
                      <a:r>
                        <a:rPr sz="1800" spc="-25" dirty="0">
                          <a:latin typeface="Trebuchet MS"/>
                          <a:cs typeface="Trebuchet MS"/>
                        </a:rPr>
                        <a:t> </a:t>
                      </a:r>
                      <a:r>
                        <a:rPr sz="1800" dirty="0">
                          <a:latin typeface="Trebuchet MS"/>
                          <a:cs typeface="Trebuchet MS"/>
                        </a:rPr>
                        <a:t>1</a:t>
                      </a:r>
                      <a:r>
                        <a:rPr lang="en-US" sz="1800" dirty="0">
                          <a:latin typeface="Trebuchet MS"/>
                          <a:cs typeface="Trebuchet MS"/>
                        </a:rPr>
                        <a:t>}</a:t>
                      </a:r>
                      <a:endParaRPr sz="1800" dirty="0">
                        <a:latin typeface="Trebuchet MS"/>
                        <a:cs typeface="Trebuchet MS"/>
                      </a:endParaRPr>
                    </a:p>
                  </a:txBody>
                  <a:tcPr marL="0" marR="0" marT="13970" marB="0">
                    <a:solidFill>
                      <a:srgbClr val="ECEBEB"/>
                    </a:solidFill>
                  </a:tcPr>
                </a:tc>
                <a:tc>
                  <a:txBody>
                    <a:bodyPr/>
                    <a:lstStyle/>
                    <a:p>
                      <a:pPr marR="20320" algn="r">
                        <a:lnSpc>
                          <a:spcPts val="2095"/>
                        </a:lnSpc>
                      </a:pPr>
                      <a:r>
                        <a:rPr sz="1800" spc="-5" dirty="0">
                          <a:latin typeface="Trebuchet MS"/>
                          <a:cs typeface="Trebuchet MS"/>
                        </a:rPr>
                        <a:t>2,</a:t>
                      </a:r>
                      <a:r>
                        <a:rPr sz="1800" spc="-90"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2"/>
                  </a:ext>
                </a:extLst>
              </a:tr>
              <a:tr h="303969">
                <a:tc>
                  <a:txBody>
                    <a:bodyPr/>
                    <a:lstStyle/>
                    <a:p>
                      <a:pPr marL="31750">
                        <a:lnSpc>
                          <a:spcPts val="1975"/>
                        </a:lnSpc>
                        <a:tabLst>
                          <a:tab pos="945515" algn="l"/>
                        </a:tabLst>
                      </a:pPr>
                      <a:r>
                        <a:rPr sz="1800" spc="-5" dirty="0">
                          <a:latin typeface="Trebuchet MS"/>
                          <a:cs typeface="Trebuchet MS"/>
                        </a:rPr>
                        <a:t>244</a:t>
                      </a:r>
                      <a:r>
                        <a:rPr sz="1800" spc="225" dirty="0">
                          <a:latin typeface="Trebuchet MS"/>
                          <a:cs typeface="Trebuchet MS"/>
                        </a:rPr>
                        <a:t> </a:t>
                      </a:r>
                      <a:r>
                        <a:rPr sz="1800" spc="-5" dirty="0">
                          <a:latin typeface="Trebuchet MS"/>
                          <a:cs typeface="Trebuchet MS"/>
                        </a:rPr>
                        <a:t>51</a:t>
                      </a:r>
                      <a:r>
                        <a:rPr lang="en-US" sz="1800" spc="-5" dirty="0">
                          <a:latin typeface="Trebuchet MS"/>
                          <a:cs typeface="Trebuchet MS"/>
                        </a:rPr>
                        <a:t>     </a:t>
                      </a:r>
                      <a:r>
                        <a:rPr sz="1800" dirty="0">
                          <a:latin typeface="Trebuchet MS"/>
                          <a:cs typeface="Trebuchet MS"/>
                        </a:rPr>
                        <a:t>2</a:t>
                      </a:r>
                    </a:p>
                  </a:txBody>
                  <a:tcPr marL="0" marR="0" marT="0" marB="0">
                    <a:solidFill>
                      <a:srgbClr val="ECEBEB"/>
                    </a:solidFill>
                  </a:tcPr>
                </a:tc>
                <a:tc>
                  <a:txBody>
                    <a:bodyPr/>
                    <a:lstStyle/>
                    <a:p>
                      <a:pPr marR="22860" algn="r">
                        <a:lnSpc>
                          <a:spcPts val="1975"/>
                        </a:lnSpc>
                      </a:pPr>
                      <a:r>
                        <a:rPr sz="1800" spc="-5" dirty="0">
                          <a:latin typeface="Trebuchet MS"/>
                          <a:cs typeface="Trebuchet MS"/>
                        </a:rPr>
                        <a:t>880606923</a:t>
                      </a:r>
                      <a:endParaRPr sz="1800">
                        <a:latin typeface="Trebuchet MS"/>
                        <a:cs typeface="Trebuchet MS"/>
                      </a:endParaRPr>
                    </a:p>
                  </a:txBody>
                  <a:tcPr marL="0" marR="0" marT="0" marB="0">
                    <a:solidFill>
                      <a:srgbClr val="ECEBEB"/>
                    </a:solidFill>
                  </a:tcPr>
                </a:tc>
                <a:tc>
                  <a:txBody>
                    <a:bodyPr/>
                    <a:lstStyle/>
                    <a:p>
                      <a:pPr marR="22225" algn="r">
                        <a:lnSpc>
                          <a:spcPts val="1995"/>
                        </a:lnSpc>
                      </a:pPr>
                      <a:r>
                        <a:rPr sz="1800" spc="-5" dirty="0">
                          <a:latin typeface="Trebuchet MS"/>
                          <a:cs typeface="Trebuchet MS"/>
                        </a:rPr>
                        <a:t>2,1</a:t>
                      </a:r>
                      <a:endParaRPr sz="1800">
                        <a:latin typeface="Trebuchet MS"/>
                        <a:cs typeface="Trebuchet MS"/>
                      </a:endParaRPr>
                    </a:p>
                  </a:txBody>
                  <a:tcPr marL="0" marR="0" marT="0" marB="0">
                    <a:solidFill>
                      <a:srgbClr val="ECEBEB"/>
                    </a:solidFill>
                  </a:tcPr>
                </a:tc>
                <a:tc>
                  <a:txBody>
                    <a:bodyPr/>
                    <a:lstStyle/>
                    <a:p>
                      <a:pPr marL="1432560">
                        <a:lnSpc>
                          <a:spcPts val="2025"/>
                        </a:lnSpc>
                        <a:spcBef>
                          <a:spcPts val="35"/>
                        </a:spcBef>
                      </a:pPr>
                      <a:r>
                        <a:rPr sz="1800" dirty="0">
                          <a:latin typeface="Trebuchet MS"/>
                          <a:cs typeface="Trebuchet MS"/>
                        </a:rPr>
                        <a:t>3</a:t>
                      </a:r>
                      <a:r>
                        <a:rPr lang="en-US" sz="1800" dirty="0">
                          <a:latin typeface="Trebuchet MS"/>
                          <a:cs typeface="Trebuchet MS"/>
                        </a:rPr>
                        <a:t>, {</a:t>
                      </a:r>
                      <a:r>
                        <a:rPr sz="1800" spc="-5" dirty="0">
                          <a:latin typeface="Trebuchet MS"/>
                          <a:cs typeface="Trebuchet MS"/>
                        </a:rPr>
                        <a:t>1,</a:t>
                      </a:r>
                      <a:r>
                        <a:rPr sz="1800" spc="-20" dirty="0">
                          <a:latin typeface="Trebuchet MS"/>
                          <a:cs typeface="Trebuchet MS"/>
                        </a:rPr>
                        <a:t> </a:t>
                      </a:r>
                      <a:r>
                        <a:rPr sz="1800" dirty="0">
                          <a:latin typeface="Trebuchet MS"/>
                          <a:cs typeface="Trebuchet MS"/>
                        </a:rPr>
                        <a:t>1</a:t>
                      </a:r>
                      <a:r>
                        <a:rPr lang="en-US" sz="1800" dirty="0">
                          <a:latin typeface="Trebuchet MS"/>
                          <a:cs typeface="Trebuchet MS"/>
                        </a:rPr>
                        <a:t>}</a:t>
                      </a:r>
                      <a:endParaRPr sz="1800" dirty="0">
                        <a:latin typeface="Trebuchet MS"/>
                        <a:cs typeface="Trebuchet MS"/>
                      </a:endParaRPr>
                    </a:p>
                  </a:txBody>
                  <a:tcPr marL="0" marR="0" marT="4445" marB="0">
                    <a:solidFill>
                      <a:srgbClr val="ECEBEB"/>
                    </a:solidFill>
                  </a:tcPr>
                </a:tc>
                <a:tc>
                  <a:txBody>
                    <a:bodyPr/>
                    <a:lstStyle/>
                    <a:p>
                      <a:pPr marR="20320" algn="r">
                        <a:lnSpc>
                          <a:spcPts val="2020"/>
                        </a:lnSpc>
                      </a:pPr>
                      <a:r>
                        <a:rPr sz="1800" spc="-5" dirty="0">
                          <a:latin typeface="Trebuchet MS"/>
                          <a:cs typeface="Trebuchet MS"/>
                        </a:rPr>
                        <a:t>3,</a:t>
                      </a:r>
                      <a:r>
                        <a:rPr sz="1800" spc="-90"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3"/>
                  </a:ext>
                </a:extLst>
              </a:tr>
              <a:tr h="303266">
                <a:tc>
                  <a:txBody>
                    <a:bodyPr/>
                    <a:lstStyle/>
                    <a:p>
                      <a:pPr marL="31750">
                        <a:lnSpc>
                          <a:spcPts val="1975"/>
                        </a:lnSpc>
                      </a:pPr>
                      <a:r>
                        <a:rPr sz="1800" spc="-5" dirty="0">
                          <a:latin typeface="Trebuchet MS"/>
                          <a:cs typeface="Trebuchet MS"/>
                        </a:rPr>
                        <a:t>166 346</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1</a:t>
                      </a:r>
                    </a:p>
                  </a:txBody>
                  <a:tcPr marL="0" marR="0" marT="0" marB="0">
                    <a:solidFill>
                      <a:srgbClr val="ECEBEB"/>
                    </a:solidFill>
                  </a:tcPr>
                </a:tc>
                <a:tc>
                  <a:txBody>
                    <a:bodyPr/>
                    <a:lstStyle/>
                    <a:p>
                      <a:pPr marR="22860" algn="r">
                        <a:lnSpc>
                          <a:spcPts val="1975"/>
                        </a:lnSpc>
                      </a:pPr>
                      <a:r>
                        <a:rPr sz="1800" spc="-5" dirty="0">
                          <a:latin typeface="Trebuchet MS"/>
                          <a:cs typeface="Trebuchet MS"/>
                        </a:rPr>
                        <a:t>886397596</a:t>
                      </a:r>
                      <a:endParaRPr sz="1800" dirty="0">
                        <a:latin typeface="Trebuchet MS"/>
                        <a:cs typeface="Trebuchet MS"/>
                      </a:endParaRPr>
                    </a:p>
                  </a:txBody>
                  <a:tcPr marL="0" marR="0" marT="0" marB="0">
                    <a:solidFill>
                      <a:srgbClr val="ECEBEB"/>
                    </a:solidFill>
                  </a:tcPr>
                </a:tc>
                <a:tc>
                  <a:txBody>
                    <a:bodyPr/>
                    <a:lstStyle/>
                    <a:p>
                      <a:pPr marR="22225" algn="r">
                        <a:lnSpc>
                          <a:spcPts val="1995"/>
                        </a:lnSpc>
                      </a:pPr>
                      <a:r>
                        <a:rPr sz="1800" spc="-5" dirty="0">
                          <a:latin typeface="Trebuchet MS"/>
                          <a:cs typeface="Trebuchet MS"/>
                        </a:rPr>
                        <a:t>1,1</a:t>
                      </a:r>
                      <a:endParaRPr sz="1800">
                        <a:latin typeface="Trebuchet MS"/>
                        <a:cs typeface="Trebuchet MS"/>
                      </a:endParaRPr>
                    </a:p>
                  </a:txBody>
                  <a:tcPr marL="0" marR="0" marT="0" marB="0">
                    <a:solidFill>
                      <a:srgbClr val="ECEBEB"/>
                    </a:solidFill>
                  </a:tcPr>
                </a:tc>
                <a:tc>
                  <a:txBody>
                    <a:bodyPr/>
                    <a:lstStyle/>
                    <a:p>
                      <a:pPr marL="1432560">
                        <a:lnSpc>
                          <a:spcPts val="2025"/>
                        </a:lnSpc>
                        <a:spcBef>
                          <a:spcPts val="30"/>
                        </a:spcBef>
                      </a:pPr>
                      <a:r>
                        <a:rPr sz="1800" dirty="0">
                          <a:latin typeface="Trebuchet MS"/>
                          <a:cs typeface="Trebuchet MS"/>
                        </a:rPr>
                        <a:t>4</a:t>
                      </a:r>
                      <a:r>
                        <a:rPr lang="en-US" sz="1800" dirty="0">
                          <a:latin typeface="Trebuchet MS"/>
                          <a:cs typeface="Trebuchet MS"/>
                        </a:rPr>
                        <a:t>, </a:t>
                      </a:r>
                      <a:r>
                        <a:rPr lang="en-US" sz="1800" spc="-15" dirty="0">
                          <a:latin typeface="Trebuchet MS"/>
                          <a:cs typeface="Trebuchet MS"/>
                        </a:rPr>
                        <a:t>{</a:t>
                      </a:r>
                      <a:r>
                        <a:rPr sz="1800" dirty="0">
                          <a:latin typeface="Trebuchet MS"/>
                          <a:cs typeface="Trebuchet MS"/>
                        </a:rPr>
                        <a:t>1</a:t>
                      </a:r>
                      <a:r>
                        <a:rPr lang="en-US" sz="1800" dirty="0">
                          <a:latin typeface="Trebuchet MS"/>
                          <a:cs typeface="Trebuchet MS"/>
                        </a:rPr>
                        <a:t>}</a:t>
                      </a:r>
                      <a:endParaRPr sz="1800" dirty="0">
                        <a:latin typeface="Trebuchet MS"/>
                        <a:cs typeface="Trebuchet MS"/>
                      </a:endParaRPr>
                    </a:p>
                  </a:txBody>
                  <a:tcPr marL="0" marR="0" marT="3810" marB="0">
                    <a:solidFill>
                      <a:srgbClr val="ECEBEB"/>
                    </a:solidFill>
                  </a:tcPr>
                </a:tc>
                <a:tc>
                  <a:txBody>
                    <a:bodyPr/>
                    <a:lstStyle/>
                    <a:p>
                      <a:pPr marR="20320" algn="r">
                        <a:lnSpc>
                          <a:spcPts val="2020"/>
                        </a:lnSpc>
                      </a:pPr>
                      <a:r>
                        <a:rPr sz="1800" spc="-5" dirty="0">
                          <a:latin typeface="Trebuchet MS"/>
                          <a:cs typeface="Trebuchet MS"/>
                        </a:rPr>
                        <a:t>4,</a:t>
                      </a:r>
                      <a:r>
                        <a:rPr sz="1800" spc="-90"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4"/>
                  </a:ext>
                </a:extLst>
              </a:tr>
              <a:tr h="289897">
                <a:tc>
                  <a:txBody>
                    <a:bodyPr/>
                    <a:lstStyle/>
                    <a:p>
                      <a:pPr marL="31750">
                        <a:lnSpc>
                          <a:spcPts val="1964"/>
                        </a:lnSpc>
                      </a:pPr>
                      <a:r>
                        <a:rPr sz="1800" spc="-10" dirty="0">
                          <a:latin typeface="Trebuchet MS"/>
                          <a:cs typeface="Trebuchet MS"/>
                        </a:rPr>
                        <a:t>186 474</a:t>
                      </a:r>
                      <a:r>
                        <a:rPr sz="1800" spc="-105" dirty="0">
                          <a:latin typeface="Trebuchet MS"/>
                          <a:cs typeface="Trebuchet MS"/>
                        </a:rPr>
                        <a:t> </a:t>
                      </a:r>
                      <a:r>
                        <a:rPr lang="en-US" sz="1800" spc="-105" dirty="0">
                          <a:latin typeface="Trebuchet MS"/>
                          <a:cs typeface="Trebuchet MS"/>
                        </a:rPr>
                        <a:t>   </a:t>
                      </a:r>
                      <a:r>
                        <a:rPr sz="1800" dirty="0">
                          <a:latin typeface="Trebuchet MS"/>
                          <a:cs typeface="Trebuchet MS"/>
                        </a:rPr>
                        <a:t>4</a:t>
                      </a:r>
                    </a:p>
                  </a:txBody>
                  <a:tcPr marL="0" marR="0" marT="0" marB="0">
                    <a:solidFill>
                      <a:srgbClr val="ECEBEB"/>
                    </a:solidFill>
                  </a:tcPr>
                </a:tc>
                <a:tc>
                  <a:txBody>
                    <a:bodyPr/>
                    <a:lstStyle/>
                    <a:p>
                      <a:pPr marR="22860" algn="r">
                        <a:lnSpc>
                          <a:spcPts val="1964"/>
                        </a:lnSpc>
                      </a:pPr>
                      <a:r>
                        <a:rPr sz="1800" spc="-5" dirty="0">
                          <a:latin typeface="Trebuchet MS"/>
                          <a:cs typeface="Trebuchet MS"/>
                        </a:rPr>
                        <a:t>884182806</a:t>
                      </a:r>
                      <a:endParaRPr sz="1800" dirty="0">
                        <a:latin typeface="Trebuchet MS"/>
                        <a:cs typeface="Trebuchet MS"/>
                      </a:endParaRPr>
                    </a:p>
                  </a:txBody>
                  <a:tcPr marL="0" marR="0" marT="0" marB="0">
                    <a:solidFill>
                      <a:srgbClr val="ECEBEB"/>
                    </a:solidFill>
                  </a:tcPr>
                </a:tc>
                <a:tc>
                  <a:txBody>
                    <a:bodyPr/>
                    <a:lstStyle/>
                    <a:p>
                      <a:pPr marR="22225" algn="r">
                        <a:lnSpc>
                          <a:spcPts val="1964"/>
                        </a:lnSpc>
                      </a:pPr>
                      <a:r>
                        <a:rPr sz="1800" spc="-5" dirty="0">
                          <a:latin typeface="Trebuchet MS"/>
                          <a:cs typeface="Trebuchet MS"/>
                        </a:rPr>
                        <a:t>4,1</a:t>
                      </a:r>
                      <a:endParaRPr sz="1800" dirty="0">
                        <a:latin typeface="Trebuchet MS"/>
                        <a:cs typeface="Trebuchet MS"/>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extLst>
                  <a:ext uri="{0D108BD9-81ED-4DB2-BD59-A6C34878D82A}">
                    <a16:rowId xmlns:a16="http://schemas.microsoft.com/office/drawing/2014/main" val="10005"/>
                  </a:ext>
                </a:extLst>
              </a:tr>
              <a:tr h="300451">
                <a:tc>
                  <a:txBody>
                    <a:bodyPr/>
                    <a:lstStyle/>
                    <a:p>
                      <a:pPr marL="31750">
                        <a:lnSpc>
                          <a:spcPts val="2035"/>
                        </a:lnSpc>
                      </a:pPr>
                      <a:r>
                        <a:rPr sz="1800" spc="-5" dirty="0">
                          <a:latin typeface="Trebuchet MS"/>
                          <a:cs typeface="Trebuchet MS"/>
                        </a:rPr>
                        <a:t>186 265</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2</a:t>
                      </a:r>
                    </a:p>
                  </a:txBody>
                  <a:tcPr marL="0" marR="0" marT="0" marB="0">
                    <a:solidFill>
                      <a:srgbClr val="ECEBEB"/>
                    </a:solidFill>
                  </a:tcPr>
                </a:tc>
                <a:tc>
                  <a:txBody>
                    <a:bodyPr/>
                    <a:lstStyle/>
                    <a:p>
                      <a:pPr marR="22860" algn="r">
                        <a:lnSpc>
                          <a:spcPts val="2035"/>
                        </a:lnSpc>
                      </a:pPr>
                      <a:r>
                        <a:rPr sz="1800" spc="-5" dirty="0">
                          <a:latin typeface="Trebuchet MS"/>
                          <a:cs typeface="Trebuchet MS"/>
                        </a:rPr>
                        <a:t>881171488</a:t>
                      </a:r>
                      <a:endParaRPr sz="1800" dirty="0">
                        <a:latin typeface="Trebuchet MS"/>
                        <a:cs typeface="Trebuchet MS"/>
                      </a:endParaRPr>
                    </a:p>
                  </a:txBody>
                  <a:tcPr marL="0" marR="0" marT="0" marB="0">
                    <a:solidFill>
                      <a:srgbClr val="ECEBEB"/>
                    </a:solidFill>
                  </a:tcPr>
                </a:tc>
                <a:tc>
                  <a:txBody>
                    <a:bodyPr/>
                    <a:lstStyle/>
                    <a:p>
                      <a:pPr marR="22225" algn="r">
                        <a:lnSpc>
                          <a:spcPts val="2035"/>
                        </a:lnSpc>
                      </a:pPr>
                      <a:r>
                        <a:rPr sz="1800" spc="-5" dirty="0">
                          <a:latin typeface="Trebuchet MS"/>
                          <a:cs typeface="Trebuchet MS"/>
                        </a:rPr>
                        <a:t>2,1</a:t>
                      </a:r>
                      <a:endParaRPr sz="1800" dirty="0">
                        <a:latin typeface="Trebuchet MS"/>
                        <a:cs typeface="Trebuchet MS"/>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tc>
                  <a:txBody>
                    <a:bodyPr/>
                    <a:lstStyle/>
                    <a:p>
                      <a:pPr>
                        <a:lnSpc>
                          <a:spcPct val="100000"/>
                        </a:lnSpc>
                      </a:pPr>
                      <a:endParaRPr sz="1600" dirty="0">
                        <a:latin typeface="Times New Roman"/>
                        <a:cs typeface="Times New Roman"/>
                      </a:endParaRPr>
                    </a:p>
                  </a:txBody>
                  <a:tcPr marL="0" marR="0" marT="0" marB="0">
                    <a:solidFill>
                      <a:srgbClr val="ECEBEB"/>
                    </a:solidFill>
                  </a:tcPr>
                </a:tc>
                <a:extLst>
                  <a:ext uri="{0D108BD9-81ED-4DB2-BD59-A6C34878D82A}">
                    <a16:rowId xmlns:a16="http://schemas.microsoft.com/office/drawing/2014/main" val="10006"/>
                  </a:ext>
                </a:extLst>
              </a:tr>
            </a:tbl>
          </a:graphicData>
        </a:graphic>
      </p:graphicFrame>
      <p:cxnSp>
        <p:nvCxnSpPr>
          <p:cNvPr id="11" name="Elbow Connector 10">
            <a:extLst>
              <a:ext uri="{FF2B5EF4-FFF2-40B4-BE49-F238E27FC236}">
                <a16:creationId xmlns:a16="http://schemas.microsoft.com/office/drawing/2014/main" id="{BFB3C765-F9FB-8242-AEB3-DD1D82BA9FD6}"/>
              </a:ext>
            </a:extLst>
          </p:cNvPr>
          <p:cNvCxnSpPr>
            <a:cxnSpLocks/>
            <a:stCxn id="12" idx="2"/>
            <a:endCxn id="14" idx="2"/>
          </p:cNvCxnSpPr>
          <p:nvPr/>
        </p:nvCxnSpPr>
        <p:spPr>
          <a:xfrm rot="16200000" flipH="1">
            <a:off x="3031281" y="4310639"/>
            <a:ext cx="21407" cy="2859505"/>
          </a:xfrm>
          <a:prstGeom prst="bentConnector3">
            <a:avLst>
              <a:gd name="adj1" fmla="val 1167875"/>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E919CB5-70F5-4D40-98F1-6E6D838C93B0}"/>
              </a:ext>
            </a:extLst>
          </p:cNvPr>
          <p:cNvSpPr txBox="1"/>
          <p:nvPr/>
        </p:nvSpPr>
        <p:spPr>
          <a:xfrm>
            <a:off x="2671010" y="6057054"/>
            <a:ext cx="966931" cy="369332"/>
          </a:xfrm>
          <a:prstGeom prst="rect">
            <a:avLst/>
          </a:prstGeom>
          <a:noFill/>
        </p:spPr>
        <p:txBody>
          <a:bodyPr wrap="none" rtlCol="0">
            <a:spAutoFit/>
          </a:bodyPr>
          <a:lstStyle/>
          <a:p>
            <a:r>
              <a:rPr lang="en-US" dirty="0"/>
              <a:t>Ratings</a:t>
            </a:r>
          </a:p>
        </p:txBody>
      </p:sp>
      <p:sp>
        <p:nvSpPr>
          <p:cNvPr id="20" name="TextBox 19">
            <a:extLst>
              <a:ext uri="{FF2B5EF4-FFF2-40B4-BE49-F238E27FC236}">
                <a16:creationId xmlns:a16="http://schemas.microsoft.com/office/drawing/2014/main" id="{BF60916C-6F1B-2246-93DC-8414408C04F8}"/>
              </a:ext>
            </a:extLst>
          </p:cNvPr>
          <p:cNvSpPr txBox="1"/>
          <p:nvPr/>
        </p:nvSpPr>
        <p:spPr>
          <a:xfrm>
            <a:off x="7106652" y="6004420"/>
            <a:ext cx="966931" cy="369332"/>
          </a:xfrm>
          <a:prstGeom prst="rect">
            <a:avLst/>
          </a:prstGeom>
          <a:noFill/>
        </p:spPr>
        <p:txBody>
          <a:bodyPr wrap="none" rtlCol="0">
            <a:spAutoFit/>
          </a:bodyPr>
          <a:lstStyle/>
          <a:p>
            <a:r>
              <a:rPr lang="en-US" dirty="0"/>
              <a:t>Ratings</a:t>
            </a:r>
          </a:p>
        </p:txBody>
      </p:sp>
      <p:sp>
        <p:nvSpPr>
          <p:cNvPr id="29" name="TextBox 28">
            <a:extLst>
              <a:ext uri="{FF2B5EF4-FFF2-40B4-BE49-F238E27FC236}">
                <a16:creationId xmlns:a16="http://schemas.microsoft.com/office/drawing/2014/main" id="{9AFE33A7-5D5C-B64E-AEE9-65A08C9EC0C0}"/>
              </a:ext>
            </a:extLst>
          </p:cNvPr>
          <p:cNvSpPr txBox="1"/>
          <p:nvPr/>
        </p:nvSpPr>
        <p:spPr>
          <a:xfrm>
            <a:off x="7451559" y="2968449"/>
            <a:ext cx="659155" cy="369332"/>
          </a:xfrm>
          <a:prstGeom prst="rect">
            <a:avLst/>
          </a:prstGeom>
          <a:noFill/>
        </p:spPr>
        <p:txBody>
          <a:bodyPr wrap="none" rtlCol="0">
            <a:spAutoFit/>
          </a:bodyPr>
          <a:lstStyle/>
          <a:p>
            <a:r>
              <a:rPr lang="en-US" dirty="0"/>
              <a:t>Sum</a:t>
            </a:r>
          </a:p>
        </p:txBody>
      </p:sp>
    </p:spTree>
    <p:extLst>
      <p:ext uri="{BB962C8B-B14F-4D97-AF65-F5344CB8AC3E}">
        <p14:creationId xmlns:p14="http://schemas.microsoft.com/office/powerpoint/2010/main" val="798608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35" dirty="0"/>
              <a:t>Writing </a:t>
            </a:r>
            <a:r>
              <a:rPr lang="en-US" spc="-5" dirty="0"/>
              <a:t>the</a:t>
            </a:r>
            <a:r>
              <a:rPr lang="en-US" spc="-30" dirty="0"/>
              <a:t> </a:t>
            </a:r>
            <a:r>
              <a:rPr lang="en-US" spc="-5" dirty="0"/>
              <a:t>Mapper</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52</a:t>
            </a:fld>
            <a:endParaRPr lang="en-US" dirty="0"/>
          </a:p>
        </p:txBody>
      </p:sp>
      <p:sp>
        <p:nvSpPr>
          <p:cNvPr id="10" name="object 8"/>
          <p:cNvSpPr/>
          <p:nvPr/>
        </p:nvSpPr>
        <p:spPr>
          <a:xfrm>
            <a:off x="381000" y="4716779"/>
            <a:ext cx="8117840" cy="10668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
        <p:nvSpPr>
          <p:cNvPr id="11" name="Rectangle 10">
            <a:extLst>
              <a:ext uri="{FF2B5EF4-FFF2-40B4-BE49-F238E27FC236}">
                <a16:creationId xmlns:a16="http://schemas.microsoft.com/office/drawing/2014/main" id="{A4275DD6-2FDB-1840-93ED-BAEB52828BB6}"/>
              </a:ext>
            </a:extLst>
          </p:cNvPr>
          <p:cNvSpPr/>
          <p:nvPr/>
        </p:nvSpPr>
        <p:spPr>
          <a:xfrm flipV="1">
            <a:off x="6422858" y="1824730"/>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0F6064-44EA-804F-A3A0-5CCD3E232154}"/>
              </a:ext>
            </a:extLst>
          </p:cNvPr>
          <p:cNvSpPr/>
          <p:nvPr/>
        </p:nvSpPr>
        <p:spPr>
          <a:xfrm flipV="1">
            <a:off x="8393324" y="1814452"/>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3E06DBFB-37BC-0A4D-8A62-3A3A051A746F}"/>
              </a:ext>
            </a:extLst>
          </p:cNvPr>
          <p:cNvCxnSpPr>
            <a:cxnSpLocks/>
            <a:stCxn id="11" idx="2"/>
            <a:endCxn id="12" idx="2"/>
          </p:cNvCxnSpPr>
          <p:nvPr/>
        </p:nvCxnSpPr>
        <p:spPr>
          <a:xfrm rot="5400000" flipH="1" flipV="1">
            <a:off x="7541316" y="834358"/>
            <a:ext cx="10278" cy="1970466"/>
          </a:xfrm>
          <a:prstGeom prst="bentConnector3">
            <a:avLst>
              <a:gd name="adj1" fmla="val 232416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EB4820D-1081-C945-A594-E92C15C84890}"/>
              </a:ext>
            </a:extLst>
          </p:cNvPr>
          <p:cNvSpPr/>
          <p:nvPr/>
        </p:nvSpPr>
        <p:spPr>
          <a:xfrm>
            <a:off x="5945604" y="3465035"/>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5F2DA95-A5D4-944B-B50B-CB01BBB543E4}"/>
              </a:ext>
            </a:extLst>
          </p:cNvPr>
          <p:cNvSpPr/>
          <p:nvPr/>
        </p:nvSpPr>
        <p:spPr>
          <a:xfrm>
            <a:off x="8254961" y="3515845"/>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Elbow Connector 15">
            <a:extLst>
              <a:ext uri="{FF2B5EF4-FFF2-40B4-BE49-F238E27FC236}">
                <a16:creationId xmlns:a16="http://schemas.microsoft.com/office/drawing/2014/main" id="{2D7DBFA1-C9CD-E64F-9183-A16CCD1C9357}"/>
              </a:ext>
            </a:extLst>
          </p:cNvPr>
          <p:cNvCxnSpPr>
            <a:cxnSpLocks/>
            <a:stCxn id="14" idx="2"/>
            <a:endCxn id="15" idx="2"/>
          </p:cNvCxnSpPr>
          <p:nvPr/>
        </p:nvCxnSpPr>
        <p:spPr>
          <a:xfrm rot="16200000" flipH="1">
            <a:off x="7213241" y="2731504"/>
            <a:ext cx="50810" cy="2309357"/>
          </a:xfrm>
          <a:prstGeom prst="bentConnector3">
            <a:avLst>
              <a:gd name="adj1" fmla="val 54991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F280D7F-5FFE-BC46-AD78-1A6E75D06A20}"/>
              </a:ext>
            </a:extLst>
          </p:cNvPr>
          <p:cNvSpPr/>
          <p:nvPr/>
        </p:nvSpPr>
        <p:spPr>
          <a:xfrm>
            <a:off x="1281360" y="3505143"/>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EC0D287-E337-7446-804F-E83897A00093}"/>
              </a:ext>
            </a:extLst>
          </p:cNvPr>
          <p:cNvSpPr/>
          <p:nvPr/>
        </p:nvSpPr>
        <p:spPr>
          <a:xfrm>
            <a:off x="4140865" y="3526550"/>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bject 4">
            <a:extLst>
              <a:ext uri="{FF2B5EF4-FFF2-40B4-BE49-F238E27FC236}">
                <a16:creationId xmlns:a16="http://schemas.microsoft.com/office/drawing/2014/main" id="{F4DB7B14-DB90-D342-8A95-9199B6E19885}"/>
              </a:ext>
            </a:extLst>
          </p:cNvPr>
          <p:cNvSpPr/>
          <p:nvPr/>
        </p:nvSpPr>
        <p:spPr>
          <a:xfrm>
            <a:off x="3294914" y="2383405"/>
            <a:ext cx="1154430" cy="213360"/>
          </a:xfrm>
          <a:custGeom>
            <a:avLst/>
            <a:gdLst/>
            <a:ahLst/>
            <a:cxnLst/>
            <a:rect l="l" t="t" r="r" b="b"/>
            <a:pathLst>
              <a:path w="1154429" h="213360">
                <a:moveTo>
                  <a:pt x="1084691" y="70992"/>
                </a:moveTo>
                <a:lnTo>
                  <a:pt x="976376" y="70992"/>
                </a:lnTo>
                <a:lnTo>
                  <a:pt x="976630" y="106552"/>
                </a:lnTo>
                <a:lnTo>
                  <a:pt x="941007" y="106793"/>
                </a:lnTo>
                <a:lnTo>
                  <a:pt x="941705" y="213359"/>
                </a:lnTo>
                <a:lnTo>
                  <a:pt x="1154430" y="105282"/>
                </a:lnTo>
                <a:lnTo>
                  <a:pt x="1084691" y="70992"/>
                </a:lnTo>
                <a:close/>
              </a:path>
              <a:path w="1154429" h="213360">
                <a:moveTo>
                  <a:pt x="940774" y="71233"/>
                </a:moveTo>
                <a:lnTo>
                  <a:pt x="0" y="77596"/>
                </a:lnTo>
                <a:lnTo>
                  <a:pt x="254" y="113156"/>
                </a:lnTo>
                <a:lnTo>
                  <a:pt x="941007" y="106793"/>
                </a:lnTo>
                <a:lnTo>
                  <a:pt x="940774" y="71233"/>
                </a:lnTo>
                <a:close/>
              </a:path>
              <a:path w="1154429" h="213360">
                <a:moveTo>
                  <a:pt x="976376" y="70992"/>
                </a:moveTo>
                <a:lnTo>
                  <a:pt x="940774" y="71233"/>
                </a:lnTo>
                <a:lnTo>
                  <a:pt x="941007" y="106793"/>
                </a:lnTo>
                <a:lnTo>
                  <a:pt x="976630" y="106552"/>
                </a:lnTo>
                <a:lnTo>
                  <a:pt x="976376" y="70992"/>
                </a:lnTo>
                <a:close/>
              </a:path>
              <a:path w="1154429" h="213360">
                <a:moveTo>
                  <a:pt x="940308" y="0"/>
                </a:moveTo>
                <a:lnTo>
                  <a:pt x="940774" y="71233"/>
                </a:lnTo>
                <a:lnTo>
                  <a:pt x="1084691" y="70992"/>
                </a:lnTo>
                <a:lnTo>
                  <a:pt x="940308" y="0"/>
                </a:lnTo>
                <a:close/>
              </a:path>
            </a:pathLst>
          </a:custGeom>
          <a:solidFill>
            <a:srgbClr val="F3C72D"/>
          </a:solidFill>
        </p:spPr>
        <p:txBody>
          <a:bodyPr wrap="square" lIns="0" tIns="0" rIns="0" bIns="0" rtlCol="0"/>
          <a:lstStyle/>
          <a:p>
            <a:endParaRPr/>
          </a:p>
        </p:txBody>
      </p:sp>
      <p:sp>
        <p:nvSpPr>
          <p:cNvPr id="20" name="object 5">
            <a:extLst>
              <a:ext uri="{FF2B5EF4-FFF2-40B4-BE49-F238E27FC236}">
                <a16:creationId xmlns:a16="http://schemas.microsoft.com/office/drawing/2014/main" id="{2F60843A-8FDE-1C49-A359-8DBEEBB38E85}"/>
              </a:ext>
            </a:extLst>
          </p:cNvPr>
          <p:cNvSpPr/>
          <p:nvPr/>
        </p:nvSpPr>
        <p:spPr>
          <a:xfrm>
            <a:off x="5268494" y="2368547"/>
            <a:ext cx="969644" cy="213360"/>
          </a:xfrm>
          <a:custGeom>
            <a:avLst/>
            <a:gdLst/>
            <a:ahLst/>
            <a:cxnLst/>
            <a:rect l="l" t="t" r="r" b="b"/>
            <a:pathLst>
              <a:path w="969645" h="213360">
                <a:moveTo>
                  <a:pt x="899490" y="70739"/>
                </a:moveTo>
                <a:lnTo>
                  <a:pt x="791209" y="70739"/>
                </a:lnTo>
                <a:lnTo>
                  <a:pt x="791463" y="106299"/>
                </a:lnTo>
                <a:lnTo>
                  <a:pt x="755903" y="106590"/>
                </a:lnTo>
                <a:lnTo>
                  <a:pt x="756793" y="213360"/>
                </a:lnTo>
                <a:lnTo>
                  <a:pt x="969263" y="104902"/>
                </a:lnTo>
                <a:lnTo>
                  <a:pt x="899490" y="70739"/>
                </a:lnTo>
                <a:close/>
              </a:path>
              <a:path w="969645" h="213360">
                <a:moveTo>
                  <a:pt x="755606" y="71030"/>
                </a:moveTo>
                <a:lnTo>
                  <a:pt x="0" y="77216"/>
                </a:lnTo>
                <a:lnTo>
                  <a:pt x="253" y="112776"/>
                </a:lnTo>
                <a:lnTo>
                  <a:pt x="755903" y="106590"/>
                </a:lnTo>
                <a:lnTo>
                  <a:pt x="755606" y="71030"/>
                </a:lnTo>
                <a:close/>
              </a:path>
              <a:path w="969645" h="213360">
                <a:moveTo>
                  <a:pt x="791209" y="70739"/>
                </a:moveTo>
                <a:lnTo>
                  <a:pt x="755606" y="71030"/>
                </a:lnTo>
                <a:lnTo>
                  <a:pt x="755903" y="106590"/>
                </a:lnTo>
                <a:lnTo>
                  <a:pt x="791463" y="106299"/>
                </a:lnTo>
                <a:lnTo>
                  <a:pt x="791209" y="70739"/>
                </a:lnTo>
                <a:close/>
              </a:path>
              <a:path w="969645" h="213360">
                <a:moveTo>
                  <a:pt x="755014" y="0"/>
                </a:moveTo>
                <a:lnTo>
                  <a:pt x="755606" y="71030"/>
                </a:lnTo>
                <a:lnTo>
                  <a:pt x="899490" y="70739"/>
                </a:lnTo>
                <a:lnTo>
                  <a:pt x="755014" y="0"/>
                </a:lnTo>
                <a:close/>
              </a:path>
            </a:pathLst>
          </a:custGeom>
          <a:solidFill>
            <a:srgbClr val="F3C72D"/>
          </a:solidFill>
        </p:spPr>
        <p:txBody>
          <a:bodyPr wrap="square" lIns="0" tIns="0" rIns="0" bIns="0" rtlCol="0"/>
          <a:lstStyle/>
          <a:p>
            <a:endParaRPr/>
          </a:p>
        </p:txBody>
      </p:sp>
      <p:sp>
        <p:nvSpPr>
          <p:cNvPr id="21" name="object 6">
            <a:extLst>
              <a:ext uri="{FF2B5EF4-FFF2-40B4-BE49-F238E27FC236}">
                <a16:creationId xmlns:a16="http://schemas.microsoft.com/office/drawing/2014/main" id="{5291559B-0E5A-3C4D-AB31-F753E060ECC8}"/>
              </a:ext>
            </a:extLst>
          </p:cNvPr>
          <p:cNvSpPr/>
          <p:nvPr/>
        </p:nvSpPr>
        <p:spPr>
          <a:xfrm>
            <a:off x="7802653" y="2388104"/>
            <a:ext cx="784860" cy="213360"/>
          </a:xfrm>
          <a:custGeom>
            <a:avLst/>
            <a:gdLst/>
            <a:ahLst/>
            <a:cxnLst/>
            <a:rect l="l" t="t" r="r" b="b"/>
            <a:pathLst>
              <a:path w="784859" h="213360">
                <a:moveTo>
                  <a:pt x="719320" y="70103"/>
                </a:moveTo>
                <a:lnTo>
                  <a:pt x="606171" y="70103"/>
                </a:lnTo>
                <a:lnTo>
                  <a:pt x="607187" y="105663"/>
                </a:lnTo>
                <a:lnTo>
                  <a:pt x="571628" y="106677"/>
                </a:lnTo>
                <a:lnTo>
                  <a:pt x="574675" y="213232"/>
                </a:lnTo>
                <a:lnTo>
                  <a:pt x="784860" y="100583"/>
                </a:lnTo>
                <a:lnTo>
                  <a:pt x="719320" y="70103"/>
                </a:lnTo>
                <a:close/>
              </a:path>
              <a:path w="784859" h="213360">
                <a:moveTo>
                  <a:pt x="570612" y="71117"/>
                </a:moveTo>
                <a:lnTo>
                  <a:pt x="0" y="87375"/>
                </a:lnTo>
                <a:lnTo>
                  <a:pt x="1016" y="122935"/>
                </a:lnTo>
                <a:lnTo>
                  <a:pt x="571628" y="106677"/>
                </a:lnTo>
                <a:lnTo>
                  <a:pt x="570612" y="71117"/>
                </a:lnTo>
                <a:close/>
              </a:path>
              <a:path w="784859" h="213360">
                <a:moveTo>
                  <a:pt x="606171" y="70103"/>
                </a:moveTo>
                <a:lnTo>
                  <a:pt x="570612" y="71117"/>
                </a:lnTo>
                <a:lnTo>
                  <a:pt x="571628" y="106677"/>
                </a:lnTo>
                <a:lnTo>
                  <a:pt x="607187" y="105663"/>
                </a:lnTo>
                <a:lnTo>
                  <a:pt x="606171" y="70103"/>
                </a:lnTo>
                <a:close/>
              </a:path>
              <a:path w="784859" h="213360">
                <a:moveTo>
                  <a:pt x="568578" y="0"/>
                </a:moveTo>
                <a:lnTo>
                  <a:pt x="570612" y="71117"/>
                </a:lnTo>
                <a:lnTo>
                  <a:pt x="606171" y="70103"/>
                </a:lnTo>
                <a:lnTo>
                  <a:pt x="719320" y="70103"/>
                </a:lnTo>
                <a:lnTo>
                  <a:pt x="568578" y="0"/>
                </a:lnTo>
                <a:close/>
              </a:path>
            </a:pathLst>
          </a:custGeom>
          <a:solidFill>
            <a:srgbClr val="F3C72D"/>
          </a:solidFill>
        </p:spPr>
        <p:txBody>
          <a:bodyPr wrap="square" lIns="0" tIns="0" rIns="0" bIns="0" rtlCol="0"/>
          <a:lstStyle/>
          <a:p>
            <a:endParaRPr/>
          </a:p>
        </p:txBody>
      </p:sp>
      <p:graphicFrame>
        <p:nvGraphicFramePr>
          <p:cNvPr id="22" name="object 7">
            <a:extLst>
              <a:ext uri="{FF2B5EF4-FFF2-40B4-BE49-F238E27FC236}">
                <a16:creationId xmlns:a16="http://schemas.microsoft.com/office/drawing/2014/main" id="{1A984EA3-8AEC-9946-A11A-BAEFAE9D2B2A}"/>
              </a:ext>
            </a:extLst>
          </p:cNvPr>
          <p:cNvGraphicFramePr>
            <a:graphicFrameLocks noGrp="1"/>
          </p:cNvGraphicFramePr>
          <p:nvPr>
            <p:extLst>
              <p:ext uri="{D42A27DB-BD31-4B8C-83A1-F6EECF244321}">
                <p14:modId xmlns:p14="http://schemas.microsoft.com/office/powerpoint/2010/main" val="1655985277"/>
              </p:ext>
            </p:extLst>
          </p:nvPr>
        </p:nvGraphicFramePr>
        <p:xfrm>
          <a:off x="303496" y="1801122"/>
          <a:ext cx="8471533" cy="2121171"/>
        </p:xfrm>
        <a:graphic>
          <a:graphicData uri="http://schemas.openxmlformats.org/drawingml/2006/table">
            <a:tbl>
              <a:tblPr firstRow="1" bandRow="1">
                <a:tableStyleId>{2D5ABB26-0587-4C30-8999-92F81FD0307C}</a:tableStyleId>
              </a:tblPr>
              <a:tblGrid>
                <a:gridCol w="1234440">
                  <a:extLst>
                    <a:ext uri="{9D8B030D-6E8A-4147-A177-3AD203B41FA5}">
                      <a16:colId xmlns:a16="http://schemas.microsoft.com/office/drawing/2014/main" val="20000"/>
                    </a:ext>
                  </a:extLst>
                </a:gridCol>
                <a:gridCol w="1276985">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3034029">
                  <a:extLst>
                    <a:ext uri="{9D8B030D-6E8A-4147-A177-3AD203B41FA5}">
                      <a16:colId xmlns:a16="http://schemas.microsoft.com/office/drawing/2014/main" val="20003"/>
                    </a:ext>
                  </a:extLst>
                </a:gridCol>
                <a:gridCol w="1173479">
                  <a:extLst>
                    <a:ext uri="{9D8B030D-6E8A-4147-A177-3AD203B41FA5}">
                      <a16:colId xmlns:a16="http://schemas.microsoft.com/office/drawing/2014/main" val="20004"/>
                    </a:ext>
                  </a:extLst>
                </a:gridCol>
              </a:tblGrid>
              <a:tr h="298762">
                <a:tc>
                  <a:txBody>
                    <a:bodyPr/>
                    <a:lstStyle/>
                    <a:p>
                      <a:pPr marL="31750">
                        <a:lnSpc>
                          <a:spcPts val="2010"/>
                        </a:lnSpc>
                      </a:pPr>
                      <a:r>
                        <a:rPr sz="1800" spc="-5" dirty="0">
                          <a:latin typeface="Trebuchet MS"/>
                          <a:cs typeface="Trebuchet MS"/>
                        </a:rPr>
                        <a:t>196 242</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3</a:t>
                      </a:r>
                    </a:p>
                  </a:txBody>
                  <a:tcPr marL="0" marR="0" marT="0" marB="0">
                    <a:solidFill>
                      <a:srgbClr val="ECEBEB"/>
                    </a:solidFill>
                  </a:tcPr>
                </a:tc>
                <a:tc>
                  <a:txBody>
                    <a:bodyPr/>
                    <a:lstStyle/>
                    <a:p>
                      <a:pPr marR="22860" algn="r">
                        <a:lnSpc>
                          <a:spcPts val="2010"/>
                        </a:lnSpc>
                      </a:pPr>
                      <a:r>
                        <a:rPr sz="1800" spc="-5" dirty="0">
                          <a:latin typeface="Trebuchet MS"/>
                          <a:cs typeface="Trebuchet MS"/>
                        </a:rPr>
                        <a:t>881250949</a:t>
                      </a:r>
                      <a:endParaRPr sz="1800">
                        <a:latin typeface="Trebuchet MS"/>
                        <a:cs typeface="Trebuchet MS"/>
                      </a:endParaRPr>
                    </a:p>
                  </a:txBody>
                  <a:tcPr marL="0" marR="0" marT="0" marB="0">
                    <a:solidFill>
                      <a:srgbClr val="ECEBEB"/>
                    </a:solidFill>
                  </a:tcPr>
                </a:tc>
                <a:tc gridSpan="3">
                  <a:txBody>
                    <a:bodyPr/>
                    <a:lstStyle/>
                    <a:p>
                      <a:pPr marL="1398905">
                        <a:lnSpc>
                          <a:spcPts val="1350"/>
                        </a:lnSpc>
                        <a:spcBef>
                          <a:spcPts val="660"/>
                        </a:spcBef>
                        <a:tabLst>
                          <a:tab pos="2268855" algn="l"/>
                        </a:tabLst>
                      </a:pPr>
                      <a:r>
                        <a:rPr sz="2700" spc="-7" baseline="23148" dirty="0">
                          <a:latin typeface="Trebuchet MS"/>
                          <a:cs typeface="Trebuchet MS"/>
                        </a:rPr>
                        <a:t>3,1	</a:t>
                      </a:r>
                      <a:r>
                        <a:rPr sz="1800" spc="-5" dirty="0">
                          <a:latin typeface="Trebuchet MS"/>
                          <a:cs typeface="Trebuchet MS"/>
                        </a:rPr>
                        <a:t>Shuffle</a:t>
                      </a:r>
                      <a:endParaRPr sz="1800" dirty="0">
                        <a:latin typeface="Trebuchet MS"/>
                        <a:cs typeface="Trebuchet MS"/>
                      </a:endParaRPr>
                    </a:p>
                  </a:txBody>
                  <a:tcPr marL="0" marR="0" marT="83820" marB="0">
                    <a:solidFill>
                      <a:srgbClr val="ECEBEB"/>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00451">
                <a:tc>
                  <a:txBody>
                    <a:bodyPr/>
                    <a:lstStyle/>
                    <a:p>
                      <a:pPr marL="31750">
                        <a:lnSpc>
                          <a:spcPts val="1989"/>
                        </a:lnSpc>
                      </a:pPr>
                      <a:r>
                        <a:rPr sz="1800" spc="-5" dirty="0">
                          <a:latin typeface="Trebuchet MS"/>
                          <a:cs typeface="Trebuchet MS"/>
                        </a:rPr>
                        <a:t>186 302</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3</a:t>
                      </a:r>
                    </a:p>
                  </a:txBody>
                  <a:tcPr marL="0" marR="0" marT="0" marB="0">
                    <a:solidFill>
                      <a:srgbClr val="ECEBEB"/>
                    </a:solidFill>
                  </a:tcPr>
                </a:tc>
                <a:tc gridSpan="4">
                  <a:txBody>
                    <a:bodyPr/>
                    <a:lstStyle/>
                    <a:p>
                      <a:pPr marL="168275">
                        <a:lnSpc>
                          <a:spcPts val="1989"/>
                        </a:lnSpc>
                        <a:tabLst>
                          <a:tab pos="1685289" algn="l"/>
                          <a:tab pos="2675890" algn="l"/>
                          <a:tab pos="3545840" algn="l"/>
                          <a:tab pos="4462145" algn="l"/>
                          <a:tab pos="5888355" algn="l"/>
                          <a:tab pos="6814820" algn="l"/>
                        </a:tabLst>
                      </a:pPr>
                      <a:r>
                        <a:rPr sz="2700" spc="-7" baseline="1543" dirty="0">
                          <a:latin typeface="Trebuchet MS"/>
                          <a:cs typeface="Trebuchet MS"/>
                        </a:rPr>
                        <a:t>891717742	</a:t>
                      </a:r>
                      <a:r>
                        <a:rPr sz="2700" spc="-7" baseline="-23148" dirty="0">
                          <a:latin typeface="Trebuchet MS"/>
                          <a:cs typeface="Trebuchet MS"/>
                        </a:rPr>
                        <a:t>Map	</a:t>
                      </a:r>
                      <a:r>
                        <a:rPr lang="en-US" sz="1800" spc="-5" dirty="0">
                          <a:latin typeface="Trebuchet MS"/>
                          <a:cs typeface="Trebuchet MS"/>
                        </a:rPr>
                        <a:t>3</a:t>
                      </a:r>
                      <a:r>
                        <a:rPr sz="1800" spc="-5" dirty="0">
                          <a:latin typeface="Trebuchet MS"/>
                          <a:cs typeface="Trebuchet MS"/>
                        </a:rPr>
                        <a:t>,1	</a:t>
                      </a:r>
                      <a:r>
                        <a:rPr sz="2700" baseline="-23148" dirty="0">
                          <a:latin typeface="Trebuchet MS"/>
                          <a:cs typeface="Trebuchet MS"/>
                        </a:rPr>
                        <a:t>&amp;</a:t>
                      </a:r>
                      <a:r>
                        <a:rPr sz="2700" spc="0" baseline="-23148" dirty="0">
                          <a:latin typeface="Trebuchet MS"/>
                          <a:cs typeface="Trebuchet MS"/>
                        </a:rPr>
                        <a:t> </a:t>
                      </a:r>
                      <a:r>
                        <a:rPr sz="2700" spc="-7" baseline="-23148" dirty="0">
                          <a:latin typeface="Trebuchet MS"/>
                          <a:cs typeface="Trebuchet MS"/>
                        </a:rPr>
                        <a:t>Sort	</a:t>
                      </a:r>
                      <a:r>
                        <a:rPr sz="2700" baseline="-6172" dirty="0">
                          <a:latin typeface="Trebuchet MS"/>
                          <a:cs typeface="Trebuchet MS"/>
                        </a:rPr>
                        <a:t>1</a:t>
                      </a:r>
                      <a:r>
                        <a:rPr lang="en-US" sz="2700" baseline="-6172" dirty="0">
                          <a:latin typeface="Trebuchet MS"/>
                          <a:cs typeface="Trebuchet MS"/>
                        </a:rPr>
                        <a:t>, {</a:t>
                      </a:r>
                      <a:r>
                        <a:rPr sz="2700" spc="-7" baseline="-6172" dirty="0">
                          <a:latin typeface="Trebuchet MS"/>
                          <a:cs typeface="Trebuchet MS"/>
                        </a:rPr>
                        <a:t>1, </a:t>
                      </a:r>
                      <a:r>
                        <a:rPr sz="2700" baseline="-6172" dirty="0">
                          <a:latin typeface="Trebuchet MS"/>
                          <a:cs typeface="Trebuchet MS"/>
                        </a:rPr>
                        <a:t>1</a:t>
                      </a:r>
                      <a:r>
                        <a:rPr lang="en-US" sz="2700" baseline="-6172" dirty="0">
                          <a:latin typeface="Trebuchet MS"/>
                          <a:cs typeface="Trebuchet MS"/>
                        </a:rPr>
                        <a:t>}</a:t>
                      </a:r>
                      <a:r>
                        <a:rPr sz="2700" baseline="-6172" dirty="0">
                          <a:latin typeface="Trebuchet MS"/>
                          <a:cs typeface="Trebuchet MS"/>
                        </a:rPr>
                        <a:t>	</a:t>
                      </a:r>
                      <a:r>
                        <a:rPr sz="2700" spc="-30" baseline="-18518" dirty="0">
                          <a:latin typeface="Trebuchet MS"/>
                          <a:cs typeface="Trebuchet MS"/>
                        </a:rPr>
                        <a:t>Reduce	</a:t>
                      </a:r>
                      <a:r>
                        <a:rPr sz="1800" spc="-5" dirty="0">
                          <a:latin typeface="Trebuchet MS"/>
                          <a:cs typeface="Trebuchet MS"/>
                        </a:rPr>
                        <a:t>1,</a:t>
                      </a:r>
                      <a:r>
                        <a:rPr sz="1800" spc="-60" dirty="0">
                          <a:latin typeface="Trebuchet MS"/>
                          <a:cs typeface="Trebuchet MS"/>
                        </a:rPr>
                        <a:t> </a:t>
                      </a:r>
                      <a:r>
                        <a:rPr sz="1800" dirty="0">
                          <a:latin typeface="Trebuchet MS"/>
                          <a:cs typeface="Trebuchet MS"/>
                        </a:rPr>
                        <a:t>2</a:t>
                      </a:r>
                    </a:p>
                  </a:txBody>
                  <a:tcPr marL="0" marR="0" marT="0" marB="0">
                    <a:solidFill>
                      <a:srgbClr val="ECEBEB"/>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324375">
                <a:tc>
                  <a:txBody>
                    <a:bodyPr/>
                    <a:lstStyle/>
                    <a:p>
                      <a:pPr marL="31750">
                        <a:lnSpc>
                          <a:spcPts val="2050"/>
                        </a:lnSpc>
                      </a:pPr>
                      <a:r>
                        <a:rPr sz="1800" spc="-10" dirty="0">
                          <a:latin typeface="Trebuchet MS"/>
                          <a:cs typeface="Trebuchet MS"/>
                        </a:rPr>
                        <a:t>196 377</a:t>
                      </a:r>
                      <a:r>
                        <a:rPr sz="1800" spc="-105" dirty="0">
                          <a:latin typeface="Trebuchet MS"/>
                          <a:cs typeface="Trebuchet MS"/>
                        </a:rPr>
                        <a:t> </a:t>
                      </a:r>
                      <a:r>
                        <a:rPr lang="en-US" sz="1800" spc="-105" dirty="0">
                          <a:latin typeface="Trebuchet MS"/>
                          <a:cs typeface="Trebuchet MS"/>
                        </a:rPr>
                        <a:t>    </a:t>
                      </a:r>
                      <a:r>
                        <a:rPr sz="1800" dirty="0">
                          <a:latin typeface="Trebuchet MS"/>
                          <a:cs typeface="Trebuchet MS"/>
                        </a:rPr>
                        <a:t>1</a:t>
                      </a:r>
                    </a:p>
                  </a:txBody>
                  <a:tcPr marL="0" marR="0" marT="0" marB="0">
                    <a:solidFill>
                      <a:srgbClr val="ECEBEB"/>
                    </a:solidFill>
                  </a:tcPr>
                </a:tc>
                <a:tc>
                  <a:txBody>
                    <a:bodyPr/>
                    <a:lstStyle/>
                    <a:p>
                      <a:pPr marR="22860" algn="r">
                        <a:lnSpc>
                          <a:spcPts val="2050"/>
                        </a:lnSpc>
                      </a:pPr>
                      <a:r>
                        <a:rPr sz="1800" spc="-5" dirty="0">
                          <a:latin typeface="Trebuchet MS"/>
                          <a:cs typeface="Trebuchet MS"/>
                        </a:rPr>
                        <a:t>878887116</a:t>
                      </a:r>
                      <a:endParaRPr sz="1800" dirty="0">
                        <a:latin typeface="Trebuchet MS"/>
                        <a:cs typeface="Trebuchet MS"/>
                      </a:endParaRPr>
                    </a:p>
                  </a:txBody>
                  <a:tcPr marL="0" marR="0" marT="0" marB="0">
                    <a:solidFill>
                      <a:srgbClr val="ECEBEB"/>
                    </a:solidFill>
                  </a:tcPr>
                </a:tc>
                <a:tc>
                  <a:txBody>
                    <a:bodyPr/>
                    <a:lstStyle/>
                    <a:p>
                      <a:pPr marR="22225" algn="r">
                        <a:lnSpc>
                          <a:spcPts val="2075"/>
                        </a:lnSpc>
                      </a:pPr>
                      <a:r>
                        <a:rPr sz="1800" spc="-5" dirty="0">
                          <a:latin typeface="Trebuchet MS"/>
                          <a:cs typeface="Trebuchet MS"/>
                        </a:rPr>
                        <a:t>1,1</a:t>
                      </a:r>
                      <a:endParaRPr sz="1800" dirty="0">
                        <a:latin typeface="Trebuchet MS"/>
                        <a:cs typeface="Trebuchet MS"/>
                      </a:endParaRPr>
                    </a:p>
                  </a:txBody>
                  <a:tcPr marL="0" marR="0" marT="0" marB="0">
                    <a:solidFill>
                      <a:srgbClr val="ECEBEB"/>
                    </a:solidFill>
                  </a:tcPr>
                </a:tc>
                <a:tc>
                  <a:txBody>
                    <a:bodyPr/>
                    <a:lstStyle/>
                    <a:p>
                      <a:pPr marL="1432560">
                        <a:lnSpc>
                          <a:spcPts val="2030"/>
                        </a:lnSpc>
                        <a:spcBef>
                          <a:spcPts val="110"/>
                        </a:spcBef>
                      </a:pPr>
                      <a:r>
                        <a:rPr sz="1800" dirty="0">
                          <a:latin typeface="Trebuchet MS"/>
                          <a:cs typeface="Trebuchet MS"/>
                        </a:rPr>
                        <a:t>2</a:t>
                      </a:r>
                      <a:r>
                        <a:rPr lang="en-US" sz="1800" spc="-5" dirty="0">
                          <a:latin typeface="Trebuchet MS"/>
                          <a:cs typeface="Trebuchet MS"/>
                        </a:rPr>
                        <a:t>, {</a:t>
                      </a:r>
                      <a:r>
                        <a:rPr sz="1800" spc="-5" dirty="0">
                          <a:latin typeface="Trebuchet MS"/>
                          <a:cs typeface="Trebuchet MS"/>
                        </a:rPr>
                        <a:t>1,</a:t>
                      </a:r>
                      <a:r>
                        <a:rPr sz="1800" spc="-25" dirty="0">
                          <a:latin typeface="Trebuchet MS"/>
                          <a:cs typeface="Trebuchet MS"/>
                        </a:rPr>
                        <a:t> </a:t>
                      </a:r>
                      <a:r>
                        <a:rPr sz="1800" dirty="0">
                          <a:latin typeface="Trebuchet MS"/>
                          <a:cs typeface="Trebuchet MS"/>
                        </a:rPr>
                        <a:t>1</a:t>
                      </a:r>
                      <a:r>
                        <a:rPr lang="en-US" sz="1800" dirty="0">
                          <a:latin typeface="Trebuchet MS"/>
                          <a:cs typeface="Trebuchet MS"/>
                        </a:rPr>
                        <a:t>}</a:t>
                      </a:r>
                      <a:endParaRPr sz="1800" dirty="0">
                        <a:latin typeface="Trebuchet MS"/>
                        <a:cs typeface="Trebuchet MS"/>
                      </a:endParaRPr>
                    </a:p>
                  </a:txBody>
                  <a:tcPr marL="0" marR="0" marT="13970" marB="0">
                    <a:solidFill>
                      <a:srgbClr val="ECEBEB"/>
                    </a:solidFill>
                  </a:tcPr>
                </a:tc>
                <a:tc>
                  <a:txBody>
                    <a:bodyPr/>
                    <a:lstStyle/>
                    <a:p>
                      <a:pPr marR="20320" algn="r">
                        <a:lnSpc>
                          <a:spcPts val="2095"/>
                        </a:lnSpc>
                      </a:pPr>
                      <a:r>
                        <a:rPr sz="1800" spc="-5" dirty="0">
                          <a:latin typeface="Trebuchet MS"/>
                          <a:cs typeface="Trebuchet MS"/>
                        </a:rPr>
                        <a:t>2,</a:t>
                      </a:r>
                      <a:r>
                        <a:rPr sz="1800" spc="-90"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2"/>
                  </a:ext>
                </a:extLst>
              </a:tr>
              <a:tr h="303969">
                <a:tc>
                  <a:txBody>
                    <a:bodyPr/>
                    <a:lstStyle/>
                    <a:p>
                      <a:pPr marL="31750">
                        <a:lnSpc>
                          <a:spcPts val="1975"/>
                        </a:lnSpc>
                        <a:tabLst>
                          <a:tab pos="945515" algn="l"/>
                        </a:tabLst>
                      </a:pPr>
                      <a:r>
                        <a:rPr sz="1800" spc="-5" dirty="0">
                          <a:latin typeface="Trebuchet MS"/>
                          <a:cs typeface="Trebuchet MS"/>
                        </a:rPr>
                        <a:t>244</a:t>
                      </a:r>
                      <a:r>
                        <a:rPr sz="1800" spc="225" dirty="0">
                          <a:latin typeface="Trebuchet MS"/>
                          <a:cs typeface="Trebuchet MS"/>
                        </a:rPr>
                        <a:t> </a:t>
                      </a:r>
                      <a:r>
                        <a:rPr sz="1800" spc="-5" dirty="0">
                          <a:latin typeface="Trebuchet MS"/>
                          <a:cs typeface="Trebuchet MS"/>
                        </a:rPr>
                        <a:t>51</a:t>
                      </a:r>
                      <a:r>
                        <a:rPr lang="en-US" sz="1800" spc="-5" dirty="0">
                          <a:latin typeface="Trebuchet MS"/>
                          <a:cs typeface="Trebuchet MS"/>
                        </a:rPr>
                        <a:t>     </a:t>
                      </a:r>
                      <a:r>
                        <a:rPr sz="1800" dirty="0">
                          <a:latin typeface="Trebuchet MS"/>
                          <a:cs typeface="Trebuchet MS"/>
                        </a:rPr>
                        <a:t>2</a:t>
                      </a:r>
                    </a:p>
                  </a:txBody>
                  <a:tcPr marL="0" marR="0" marT="0" marB="0">
                    <a:solidFill>
                      <a:srgbClr val="ECEBEB"/>
                    </a:solidFill>
                  </a:tcPr>
                </a:tc>
                <a:tc>
                  <a:txBody>
                    <a:bodyPr/>
                    <a:lstStyle/>
                    <a:p>
                      <a:pPr marR="22860" algn="r">
                        <a:lnSpc>
                          <a:spcPts val="1975"/>
                        </a:lnSpc>
                      </a:pPr>
                      <a:r>
                        <a:rPr sz="1800" spc="-5" dirty="0">
                          <a:latin typeface="Trebuchet MS"/>
                          <a:cs typeface="Trebuchet MS"/>
                        </a:rPr>
                        <a:t>880606923</a:t>
                      </a:r>
                      <a:endParaRPr sz="1800">
                        <a:latin typeface="Trebuchet MS"/>
                        <a:cs typeface="Trebuchet MS"/>
                      </a:endParaRPr>
                    </a:p>
                  </a:txBody>
                  <a:tcPr marL="0" marR="0" marT="0" marB="0">
                    <a:solidFill>
                      <a:srgbClr val="ECEBEB"/>
                    </a:solidFill>
                  </a:tcPr>
                </a:tc>
                <a:tc>
                  <a:txBody>
                    <a:bodyPr/>
                    <a:lstStyle/>
                    <a:p>
                      <a:pPr marR="22225" algn="r">
                        <a:lnSpc>
                          <a:spcPts val="1995"/>
                        </a:lnSpc>
                      </a:pPr>
                      <a:r>
                        <a:rPr sz="1800" spc="-5" dirty="0">
                          <a:latin typeface="Trebuchet MS"/>
                          <a:cs typeface="Trebuchet MS"/>
                        </a:rPr>
                        <a:t>2,1</a:t>
                      </a:r>
                      <a:endParaRPr sz="1800">
                        <a:latin typeface="Trebuchet MS"/>
                        <a:cs typeface="Trebuchet MS"/>
                      </a:endParaRPr>
                    </a:p>
                  </a:txBody>
                  <a:tcPr marL="0" marR="0" marT="0" marB="0">
                    <a:solidFill>
                      <a:srgbClr val="ECEBEB"/>
                    </a:solidFill>
                  </a:tcPr>
                </a:tc>
                <a:tc>
                  <a:txBody>
                    <a:bodyPr/>
                    <a:lstStyle/>
                    <a:p>
                      <a:pPr marL="1432560">
                        <a:lnSpc>
                          <a:spcPts val="2025"/>
                        </a:lnSpc>
                        <a:spcBef>
                          <a:spcPts val="35"/>
                        </a:spcBef>
                      </a:pPr>
                      <a:r>
                        <a:rPr sz="1800" dirty="0">
                          <a:latin typeface="Trebuchet MS"/>
                          <a:cs typeface="Trebuchet MS"/>
                        </a:rPr>
                        <a:t>3</a:t>
                      </a:r>
                      <a:r>
                        <a:rPr lang="en-US" sz="1800" dirty="0">
                          <a:latin typeface="Trebuchet MS"/>
                          <a:cs typeface="Trebuchet MS"/>
                        </a:rPr>
                        <a:t>, {</a:t>
                      </a:r>
                      <a:r>
                        <a:rPr sz="1800" spc="-5" dirty="0">
                          <a:latin typeface="Trebuchet MS"/>
                          <a:cs typeface="Trebuchet MS"/>
                        </a:rPr>
                        <a:t>1,</a:t>
                      </a:r>
                      <a:r>
                        <a:rPr sz="1800" spc="-20" dirty="0">
                          <a:latin typeface="Trebuchet MS"/>
                          <a:cs typeface="Trebuchet MS"/>
                        </a:rPr>
                        <a:t> </a:t>
                      </a:r>
                      <a:r>
                        <a:rPr sz="1800" dirty="0">
                          <a:latin typeface="Trebuchet MS"/>
                          <a:cs typeface="Trebuchet MS"/>
                        </a:rPr>
                        <a:t>1</a:t>
                      </a:r>
                      <a:r>
                        <a:rPr lang="en-US" sz="1800" dirty="0">
                          <a:latin typeface="Trebuchet MS"/>
                          <a:cs typeface="Trebuchet MS"/>
                        </a:rPr>
                        <a:t>}</a:t>
                      </a:r>
                      <a:endParaRPr sz="1800" dirty="0">
                        <a:latin typeface="Trebuchet MS"/>
                        <a:cs typeface="Trebuchet MS"/>
                      </a:endParaRPr>
                    </a:p>
                  </a:txBody>
                  <a:tcPr marL="0" marR="0" marT="4445" marB="0">
                    <a:solidFill>
                      <a:srgbClr val="ECEBEB"/>
                    </a:solidFill>
                  </a:tcPr>
                </a:tc>
                <a:tc>
                  <a:txBody>
                    <a:bodyPr/>
                    <a:lstStyle/>
                    <a:p>
                      <a:pPr marR="20320" algn="r">
                        <a:lnSpc>
                          <a:spcPts val="2020"/>
                        </a:lnSpc>
                      </a:pPr>
                      <a:r>
                        <a:rPr sz="1800" spc="-5" dirty="0">
                          <a:latin typeface="Trebuchet MS"/>
                          <a:cs typeface="Trebuchet MS"/>
                        </a:rPr>
                        <a:t>3,</a:t>
                      </a:r>
                      <a:r>
                        <a:rPr sz="1800" spc="-90"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3"/>
                  </a:ext>
                </a:extLst>
              </a:tr>
              <a:tr h="303266">
                <a:tc>
                  <a:txBody>
                    <a:bodyPr/>
                    <a:lstStyle/>
                    <a:p>
                      <a:pPr marL="31750">
                        <a:lnSpc>
                          <a:spcPts val="1975"/>
                        </a:lnSpc>
                      </a:pPr>
                      <a:r>
                        <a:rPr sz="1800" spc="-5" dirty="0">
                          <a:latin typeface="Trebuchet MS"/>
                          <a:cs typeface="Trebuchet MS"/>
                        </a:rPr>
                        <a:t>166 346</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1</a:t>
                      </a:r>
                    </a:p>
                  </a:txBody>
                  <a:tcPr marL="0" marR="0" marT="0" marB="0">
                    <a:solidFill>
                      <a:srgbClr val="ECEBEB"/>
                    </a:solidFill>
                  </a:tcPr>
                </a:tc>
                <a:tc>
                  <a:txBody>
                    <a:bodyPr/>
                    <a:lstStyle/>
                    <a:p>
                      <a:pPr marR="22860" algn="r">
                        <a:lnSpc>
                          <a:spcPts val="1975"/>
                        </a:lnSpc>
                      </a:pPr>
                      <a:r>
                        <a:rPr sz="1800" spc="-5" dirty="0">
                          <a:latin typeface="Trebuchet MS"/>
                          <a:cs typeface="Trebuchet MS"/>
                        </a:rPr>
                        <a:t>886397596</a:t>
                      </a:r>
                      <a:endParaRPr sz="1800" dirty="0">
                        <a:latin typeface="Trebuchet MS"/>
                        <a:cs typeface="Trebuchet MS"/>
                      </a:endParaRPr>
                    </a:p>
                  </a:txBody>
                  <a:tcPr marL="0" marR="0" marT="0" marB="0">
                    <a:solidFill>
                      <a:srgbClr val="ECEBEB"/>
                    </a:solidFill>
                  </a:tcPr>
                </a:tc>
                <a:tc>
                  <a:txBody>
                    <a:bodyPr/>
                    <a:lstStyle/>
                    <a:p>
                      <a:pPr marR="22225" algn="r">
                        <a:lnSpc>
                          <a:spcPts val="1995"/>
                        </a:lnSpc>
                      </a:pPr>
                      <a:r>
                        <a:rPr sz="1800" spc="-5" dirty="0">
                          <a:latin typeface="Trebuchet MS"/>
                          <a:cs typeface="Trebuchet MS"/>
                        </a:rPr>
                        <a:t>1,1</a:t>
                      </a:r>
                      <a:endParaRPr sz="1800">
                        <a:latin typeface="Trebuchet MS"/>
                        <a:cs typeface="Trebuchet MS"/>
                      </a:endParaRPr>
                    </a:p>
                  </a:txBody>
                  <a:tcPr marL="0" marR="0" marT="0" marB="0">
                    <a:solidFill>
                      <a:srgbClr val="ECEBEB"/>
                    </a:solidFill>
                  </a:tcPr>
                </a:tc>
                <a:tc>
                  <a:txBody>
                    <a:bodyPr/>
                    <a:lstStyle/>
                    <a:p>
                      <a:pPr marL="1432560">
                        <a:lnSpc>
                          <a:spcPts val="2025"/>
                        </a:lnSpc>
                        <a:spcBef>
                          <a:spcPts val="30"/>
                        </a:spcBef>
                      </a:pPr>
                      <a:r>
                        <a:rPr sz="1800" dirty="0">
                          <a:latin typeface="Trebuchet MS"/>
                          <a:cs typeface="Trebuchet MS"/>
                        </a:rPr>
                        <a:t>4</a:t>
                      </a:r>
                      <a:r>
                        <a:rPr lang="en-US" sz="1800" dirty="0">
                          <a:latin typeface="Trebuchet MS"/>
                          <a:cs typeface="Trebuchet MS"/>
                        </a:rPr>
                        <a:t>, </a:t>
                      </a:r>
                      <a:r>
                        <a:rPr lang="en-US" sz="1800" spc="-15" dirty="0">
                          <a:latin typeface="Trebuchet MS"/>
                          <a:cs typeface="Trebuchet MS"/>
                        </a:rPr>
                        <a:t>{</a:t>
                      </a:r>
                      <a:r>
                        <a:rPr sz="1800" dirty="0">
                          <a:latin typeface="Trebuchet MS"/>
                          <a:cs typeface="Trebuchet MS"/>
                        </a:rPr>
                        <a:t>1</a:t>
                      </a:r>
                      <a:r>
                        <a:rPr lang="en-US" sz="1800" dirty="0">
                          <a:latin typeface="Trebuchet MS"/>
                          <a:cs typeface="Trebuchet MS"/>
                        </a:rPr>
                        <a:t>}</a:t>
                      </a:r>
                      <a:endParaRPr sz="1800" dirty="0">
                        <a:latin typeface="Trebuchet MS"/>
                        <a:cs typeface="Trebuchet MS"/>
                      </a:endParaRPr>
                    </a:p>
                  </a:txBody>
                  <a:tcPr marL="0" marR="0" marT="3810" marB="0">
                    <a:solidFill>
                      <a:srgbClr val="ECEBEB"/>
                    </a:solidFill>
                  </a:tcPr>
                </a:tc>
                <a:tc>
                  <a:txBody>
                    <a:bodyPr/>
                    <a:lstStyle/>
                    <a:p>
                      <a:pPr marR="20320" algn="r">
                        <a:lnSpc>
                          <a:spcPts val="2020"/>
                        </a:lnSpc>
                      </a:pPr>
                      <a:r>
                        <a:rPr sz="1800" spc="-5" dirty="0">
                          <a:latin typeface="Trebuchet MS"/>
                          <a:cs typeface="Trebuchet MS"/>
                        </a:rPr>
                        <a:t>4,</a:t>
                      </a:r>
                      <a:r>
                        <a:rPr sz="1800" spc="-90"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4"/>
                  </a:ext>
                </a:extLst>
              </a:tr>
              <a:tr h="289897">
                <a:tc>
                  <a:txBody>
                    <a:bodyPr/>
                    <a:lstStyle/>
                    <a:p>
                      <a:pPr marL="31750">
                        <a:lnSpc>
                          <a:spcPts val="1964"/>
                        </a:lnSpc>
                      </a:pPr>
                      <a:r>
                        <a:rPr sz="1800" spc="-10" dirty="0">
                          <a:latin typeface="Trebuchet MS"/>
                          <a:cs typeface="Trebuchet MS"/>
                        </a:rPr>
                        <a:t>186 474</a:t>
                      </a:r>
                      <a:r>
                        <a:rPr sz="1800" spc="-105" dirty="0">
                          <a:latin typeface="Trebuchet MS"/>
                          <a:cs typeface="Trebuchet MS"/>
                        </a:rPr>
                        <a:t> </a:t>
                      </a:r>
                      <a:r>
                        <a:rPr lang="en-US" sz="1800" spc="-105" dirty="0">
                          <a:latin typeface="Trebuchet MS"/>
                          <a:cs typeface="Trebuchet MS"/>
                        </a:rPr>
                        <a:t>   </a:t>
                      </a:r>
                      <a:r>
                        <a:rPr sz="1800" dirty="0">
                          <a:latin typeface="Trebuchet MS"/>
                          <a:cs typeface="Trebuchet MS"/>
                        </a:rPr>
                        <a:t>4</a:t>
                      </a:r>
                    </a:p>
                  </a:txBody>
                  <a:tcPr marL="0" marR="0" marT="0" marB="0">
                    <a:solidFill>
                      <a:srgbClr val="ECEBEB"/>
                    </a:solidFill>
                  </a:tcPr>
                </a:tc>
                <a:tc>
                  <a:txBody>
                    <a:bodyPr/>
                    <a:lstStyle/>
                    <a:p>
                      <a:pPr marR="22860" algn="r">
                        <a:lnSpc>
                          <a:spcPts val="1964"/>
                        </a:lnSpc>
                      </a:pPr>
                      <a:r>
                        <a:rPr sz="1800" spc="-5" dirty="0">
                          <a:latin typeface="Trebuchet MS"/>
                          <a:cs typeface="Trebuchet MS"/>
                        </a:rPr>
                        <a:t>884182806</a:t>
                      </a:r>
                      <a:endParaRPr sz="1800" dirty="0">
                        <a:latin typeface="Trebuchet MS"/>
                        <a:cs typeface="Trebuchet MS"/>
                      </a:endParaRPr>
                    </a:p>
                  </a:txBody>
                  <a:tcPr marL="0" marR="0" marT="0" marB="0">
                    <a:solidFill>
                      <a:srgbClr val="ECEBEB"/>
                    </a:solidFill>
                  </a:tcPr>
                </a:tc>
                <a:tc>
                  <a:txBody>
                    <a:bodyPr/>
                    <a:lstStyle/>
                    <a:p>
                      <a:pPr marR="22225" algn="r">
                        <a:lnSpc>
                          <a:spcPts val="1964"/>
                        </a:lnSpc>
                      </a:pPr>
                      <a:r>
                        <a:rPr sz="1800" spc="-5" dirty="0">
                          <a:latin typeface="Trebuchet MS"/>
                          <a:cs typeface="Trebuchet MS"/>
                        </a:rPr>
                        <a:t>4,1</a:t>
                      </a:r>
                      <a:endParaRPr sz="1800" dirty="0">
                        <a:latin typeface="Trebuchet MS"/>
                        <a:cs typeface="Trebuchet MS"/>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extLst>
                  <a:ext uri="{0D108BD9-81ED-4DB2-BD59-A6C34878D82A}">
                    <a16:rowId xmlns:a16="http://schemas.microsoft.com/office/drawing/2014/main" val="10005"/>
                  </a:ext>
                </a:extLst>
              </a:tr>
              <a:tr h="300451">
                <a:tc>
                  <a:txBody>
                    <a:bodyPr/>
                    <a:lstStyle/>
                    <a:p>
                      <a:pPr marL="31750">
                        <a:lnSpc>
                          <a:spcPts val="2035"/>
                        </a:lnSpc>
                      </a:pPr>
                      <a:r>
                        <a:rPr sz="1800" spc="-5" dirty="0">
                          <a:latin typeface="Trebuchet MS"/>
                          <a:cs typeface="Trebuchet MS"/>
                        </a:rPr>
                        <a:t>186 265</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2</a:t>
                      </a:r>
                    </a:p>
                  </a:txBody>
                  <a:tcPr marL="0" marR="0" marT="0" marB="0">
                    <a:solidFill>
                      <a:srgbClr val="ECEBEB"/>
                    </a:solidFill>
                  </a:tcPr>
                </a:tc>
                <a:tc>
                  <a:txBody>
                    <a:bodyPr/>
                    <a:lstStyle/>
                    <a:p>
                      <a:pPr marR="22860" algn="r">
                        <a:lnSpc>
                          <a:spcPts val="2035"/>
                        </a:lnSpc>
                      </a:pPr>
                      <a:r>
                        <a:rPr sz="1800" spc="-5" dirty="0">
                          <a:latin typeface="Trebuchet MS"/>
                          <a:cs typeface="Trebuchet MS"/>
                        </a:rPr>
                        <a:t>881171488</a:t>
                      </a:r>
                      <a:endParaRPr sz="1800" dirty="0">
                        <a:latin typeface="Trebuchet MS"/>
                        <a:cs typeface="Trebuchet MS"/>
                      </a:endParaRPr>
                    </a:p>
                  </a:txBody>
                  <a:tcPr marL="0" marR="0" marT="0" marB="0">
                    <a:solidFill>
                      <a:srgbClr val="ECEBEB"/>
                    </a:solidFill>
                  </a:tcPr>
                </a:tc>
                <a:tc>
                  <a:txBody>
                    <a:bodyPr/>
                    <a:lstStyle/>
                    <a:p>
                      <a:pPr marR="22225" algn="r">
                        <a:lnSpc>
                          <a:spcPts val="2035"/>
                        </a:lnSpc>
                      </a:pPr>
                      <a:r>
                        <a:rPr sz="1800" spc="-5" dirty="0">
                          <a:latin typeface="Trebuchet MS"/>
                          <a:cs typeface="Trebuchet MS"/>
                        </a:rPr>
                        <a:t>2,1</a:t>
                      </a:r>
                      <a:endParaRPr sz="1800" dirty="0">
                        <a:latin typeface="Trebuchet MS"/>
                        <a:cs typeface="Trebuchet MS"/>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tc>
                  <a:txBody>
                    <a:bodyPr/>
                    <a:lstStyle/>
                    <a:p>
                      <a:pPr>
                        <a:lnSpc>
                          <a:spcPct val="100000"/>
                        </a:lnSpc>
                      </a:pPr>
                      <a:endParaRPr sz="1600" dirty="0">
                        <a:latin typeface="Times New Roman"/>
                        <a:cs typeface="Times New Roman"/>
                      </a:endParaRPr>
                    </a:p>
                  </a:txBody>
                  <a:tcPr marL="0" marR="0" marT="0" marB="0">
                    <a:solidFill>
                      <a:srgbClr val="ECEBEB"/>
                    </a:solidFill>
                  </a:tcPr>
                </a:tc>
                <a:extLst>
                  <a:ext uri="{0D108BD9-81ED-4DB2-BD59-A6C34878D82A}">
                    <a16:rowId xmlns:a16="http://schemas.microsoft.com/office/drawing/2014/main" val="10006"/>
                  </a:ext>
                </a:extLst>
              </a:tr>
            </a:tbl>
          </a:graphicData>
        </a:graphic>
      </p:graphicFrame>
      <p:cxnSp>
        <p:nvCxnSpPr>
          <p:cNvPr id="23" name="Elbow Connector 22">
            <a:extLst>
              <a:ext uri="{FF2B5EF4-FFF2-40B4-BE49-F238E27FC236}">
                <a16:creationId xmlns:a16="http://schemas.microsoft.com/office/drawing/2014/main" id="{066EF592-2410-9A43-AD06-2E3449230D6A}"/>
              </a:ext>
            </a:extLst>
          </p:cNvPr>
          <p:cNvCxnSpPr>
            <a:cxnSpLocks/>
            <a:stCxn id="17" idx="2"/>
            <a:endCxn id="18" idx="2"/>
          </p:cNvCxnSpPr>
          <p:nvPr/>
        </p:nvCxnSpPr>
        <p:spPr>
          <a:xfrm rot="16200000" flipH="1">
            <a:off x="2838773" y="2481836"/>
            <a:ext cx="21407" cy="2859505"/>
          </a:xfrm>
          <a:prstGeom prst="bentConnector3">
            <a:avLst>
              <a:gd name="adj1" fmla="val 1167875"/>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ED60D4C-CB34-6B43-8FAE-FE71037251FF}"/>
              </a:ext>
            </a:extLst>
          </p:cNvPr>
          <p:cNvSpPr txBox="1"/>
          <p:nvPr/>
        </p:nvSpPr>
        <p:spPr>
          <a:xfrm>
            <a:off x="2478502" y="4215725"/>
            <a:ext cx="966931" cy="369332"/>
          </a:xfrm>
          <a:prstGeom prst="rect">
            <a:avLst/>
          </a:prstGeom>
          <a:noFill/>
        </p:spPr>
        <p:txBody>
          <a:bodyPr wrap="none" rtlCol="0">
            <a:spAutoFit/>
          </a:bodyPr>
          <a:lstStyle/>
          <a:p>
            <a:r>
              <a:rPr lang="en-US" dirty="0"/>
              <a:t>Ratings</a:t>
            </a:r>
          </a:p>
        </p:txBody>
      </p:sp>
      <p:sp>
        <p:nvSpPr>
          <p:cNvPr id="25" name="TextBox 24">
            <a:extLst>
              <a:ext uri="{FF2B5EF4-FFF2-40B4-BE49-F238E27FC236}">
                <a16:creationId xmlns:a16="http://schemas.microsoft.com/office/drawing/2014/main" id="{9E15CDF5-EC55-8A4E-9AB4-6ECCD1285E62}"/>
              </a:ext>
            </a:extLst>
          </p:cNvPr>
          <p:cNvSpPr txBox="1"/>
          <p:nvPr/>
        </p:nvSpPr>
        <p:spPr>
          <a:xfrm>
            <a:off x="6914144" y="4175617"/>
            <a:ext cx="966931" cy="369332"/>
          </a:xfrm>
          <a:prstGeom prst="rect">
            <a:avLst/>
          </a:prstGeom>
          <a:noFill/>
        </p:spPr>
        <p:txBody>
          <a:bodyPr wrap="none" rtlCol="0">
            <a:spAutoFit/>
          </a:bodyPr>
          <a:lstStyle/>
          <a:p>
            <a:r>
              <a:rPr lang="en-US" dirty="0"/>
              <a:t>Ratings</a:t>
            </a:r>
          </a:p>
        </p:txBody>
      </p:sp>
      <p:sp>
        <p:nvSpPr>
          <p:cNvPr id="26" name="TextBox 25">
            <a:extLst>
              <a:ext uri="{FF2B5EF4-FFF2-40B4-BE49-F238E27FC236}">
                <a16:creationId xmlns:a16="http://schemas.microsoft.com/office/drawing/2014/main" id="{E3840705-96C5-AB48-8F07-5BDFE1CA71B4}"/>
              </a:ext>
            </a:extLst>
          </p:cNvPr>
          <p:cNvSpPr txBox="1"/>
          <p:nvPr/>
        </p:nvSpPr>
        <p:spPr>
          <a:xfrm>
            <a:off x="7259051" y="1139646"/>
            <a:ext cx="659155" cy="369332"/>
          </a:xfrm>
          <a:prstGeom prst="rect">
            <a:avLst/>
          </a:prstGeom>
          <a:noFill/>
        </p:spPr>
        <p:txBody>
          <a:bodyPr wrap="none" rtlCol="0">
            <a:spAutoFit/>
          </a:bodyPr>
          <a:lstStyle/>
          <a:p>
            <a:r>
              <a:rPr lang="en-US" dirty="0"/>
              <a:t>Sum</a:t>
            </a:r>
          </a:p>
        </p:txBody>
      </p:sp>
    </p:spTree>
    <p:extLst>
      <p:ext uri="{BB962C8B-B14F-4D97-AF65-F5344CB8AC3E}">
        <p14:creationId xmlns:p14="http://schemas.microsoft.com/office/powerpoint/2010/main" val="30714118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35" dirty="0"/>
              <a:t>Writing </a:t>
            </a:r>
            <a:r>
              <a:rPr lang="en-US" spc="-5" dirty="0"/>
              <a:t>the</a:t>
            </a:r>
            <a:r>
              <a:rPr lang="en-US" spc="-50" dirty="0"/>
              <a:t> </a:t>
            </a:r>
            <a:r>
              <a:rPr lang="en-US" spc="-30" dirty="0"/>
              <a:t>Reducer</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53</a:t>
            </a:fld>
            <a:endParaRPr lang="en-US" dirty="0"/>
          </a:p>
        </p:txBody>
      </p:sp>
      <p:sp>
        <p:nvSpPr>
          <p:cNvPr id="10" name="object 8"/>
          <p:cNvSpPr/>
          <p:nvPr/>
        </p:nvSpPr>
        <p:spPr>
          <a:xfrm>
            <a:off x="1475740" y="4940300"/>
            <a:ext cx="6040120" cy="657860"/>
          </a:xfrm>
          <a:prstGeom prst="rect">
            <a:avLst/>
          </a:prstGeom>
          <a:blipFill>
            <a:blip r:embed="rId2" cstate="print"/>
            <a:stretch>
              <a:fillRect/>
            </a:stretch>
          </a:blipFill>
        </p:spPr>
        <p:txBody>
          <a:bodyPr wrap="square" lIns="0" tIns="0" rIns="0" bIns="0" rtlCol="0"/>
          <a:lstStyle/>
          <a:p>
            <a:endParaRPr/>
          </a:p>
        </p:txBody>
      </p:sp>
      <p:sp>
        <p:nvSpPr>
          <p:cNvPr id="11" name="Rectangle 10">
            <a:extLst>
              <a:ext uri="{FF2B5EF4-FFF2-40B4-BE49-F238E27FC236}">
                <a16:creationId xmlns:a16="http://schemas.microsoft.com/office/drawing/2014/main" id="{6102D403-4D43-C942-978D-3295E8CDD83F}"/>
              </a:ext>
            </a:extLst>
          </p:cNvPr>
          <p:cNvSpPr/>
          <p:nvPr/>
        </p:nvSpPr>
        <p:spPr>
          <a:xfrm flipV="1">
            <a:off x="6398797" y="1908950"/>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9E85C5-0739-084D-9D39-A7A4FFDD422E}"/>
              </a:ext>
            </a:extLst>
          </p:cNvPr>
          <p:cNvSpPr/>
          <p:nvPr/>
        </p:nvSpPr>
        <p:spPr>
          <a:xfrm flipV="1">
            <a:off x="8369263" y="1898672"/>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0B3EC130-1BAD-0349-80C3-FB6C52325A8A}"/>
              </a:ext>
            </a:extLst>
          </p:cNvPr>
          <p:cNvCxnSpPr>
            <a:cxnSpLocks/>
            <a:stCxn id="11" idx="2"/>
            <a:endCxn id="12" idx="2"/>
          </p:cNvCxnSpPr>
          <p:nvPr/>
        </p:nvCxnSpPr>
        <p:spPr>
          <a:xfrm rot="5400000" flipH="1" flipV="1">
            <a:off x="7517255" y="918578"/>
            <a:ext cx="10278" cy="1970466"/>
          </a:xfrm>
          <a:prstGeom prst="bentConnector3">
            <a:avLst>
              <a:gd name="adj1" fmla="val 232416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B37AFD3-27AF-4646-A1F3-5343F32E4956}"/>
              </a:ext>
            </a:extLst>
          </p:cNvPr>
          <p:cNvSpPr/>
          <p:nvPr/>
        </p:nvSpPr>
        <p:spPr>
          <a:xfrm>
            <a:off x="5921543" y="3549255"/>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DC20B2-128D-1C42-9480-1DAB81FBF539}"/>
              </a:ext>
            </a:extLst>
          </p:cNvPr>
          <p:cNvSpPr/>
          <p:nvPr/>
        </p:nvSpPr>
        <p:spPr>
          <a:xfrm>
            <a:off x="8230900" y="3600065"/>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Elbow Connector 15">
            <a:extLst>
              <a:ext uri="{FF2B5EF4-FFF2-40B4-BE49-F238E27FC236}">
                <a16:creationId xmlns:a16="http://schemas.microsoft.com/office/drawing/2014/main" id="{3EAB62E3-5BD6-CA48-BA73-2FA7775A1D7F}"/>
              </a:ext>
            </a:extLst>
          </p:cNvPr>
          <p:cNvCxnSpPr>
            <a:cxnSpLocks/>
            <a:stCxn id="14" idx="2"/>
            <a:endCxn id="15" idx="2"/>
          </p:cNvCxnSpPr>
          <p:nvPr/>
        </p:nvCxnSpPr>
        <p:spPr>
          <a:xfrm rot="16200000" flipH="1">
            <a:off x="7189180" y="2815724"/>
            <a:ext cx="50810" cy="2309357"/>
          </a:xfrm>
          <a:prstGeom prst="bentConnector3">
            <a:avLst>
              <a:gd name="adj1" fmla="val 54991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5F4D738-EE06-DC47-99F7-28434ADCEE8F}"/>
              </a:ext>
            </a:extLst>
          </p:cNvPr>
          <p:cNvSpPr/>
          <p:nvPr/>
        </p:nvSpPr>
        <p:spPr>
          <a:xfrm>
            <a:off x="1257299" y="3589363"/>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DAF185B-963B-5149-BC28-50B9971070A7}"/>
              </a:ext>
            </a:extLst>
          </p:cNvPr>
          <p:cNvSpPr/>
          <p:nvPr/>
        </p:nvSpPr>
        <p:spPr>
          <a:xfrm>
            <a:off x="4116804" y="3610770"/>
            <a:ext cx="276727" cy="39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bject 4">
            <a:extLst>
              <a:ext uri="{FF2B5EF4-FFF2-40B4-BE49-F238E27FC236}">
                <a16:creationId xmlns:a16="http://schemas.microsoft.com/office/drawing/2014/main" id="{207207C5-E05D-534F-903F-F8AB20577656}"/>
              </a:ext>
            </a:extLst>
          </p:cNvPr>
          <p:cNvSpPr/>
          <p:nvPr/>
        </p:nvSpPr>
        <p:spPr>
          <a:xfrm>
            <a:off x="3270853" y="2467625"/>
            <a:ext cx="1154430" cy="213360"/>
          </a:xfrm>
          <a:custGeom>
            <a:avLst/>
            <a:gdLst/>
            <a:ahLst/>
            <a:cxnLst/>
            <a:rect l="l" t="t" r="r" b="b"/>
            <a:pathLst>
              <a:path w="1154429" h="213360">
                <a:moveTo>
                  <a:pt x="1084691" y="70992"/>
                </a:moveTo>
                <a:lnTo>
                  <a:pt x="976376" y="70992"/>
                </a:lnTo>
                <a:lnTo>
                  <a:pt x="976630" y="106552"/>
                </a:lnTo>
                <a:lnTo>
                  <a:pt x="941007" y="106793"/>
                </a:lnTo>
                <a:lnTo>
                  <a:pt x="941705" y="213359"/>
                </a:lnTo>
                <a:lnTo>
                  <a:pt x="1154430" y="105282"/>
                </a:lnTo>
                <a:lnTo>
                  <a:pt x="1084691" y="70992"/>
                </a:lnTo>
                <a:close/>
              </a:path>
              <a:path w="1154429" h="213360">
                <a:moveTo>
                  <a:pt x="940774" y="71233"/>
                </a:moveTo>
                <a:lnTo>
                  <a:pt x="0" y="77596"/>
                </a:lnTo>
                <a:lnTo>
                  <a:pt x="254" y="113156"/>
                </a:lnTo>
                <a:lnTo>
                  <a:pt x="941007" y="106793"/>
                </a:lnTo>
                <a:lnTo>
                  <a:pt x="940774" y="71233"/>
                </a:lnTo>
                <a:close/>
              </a:path>
              <a:path w="1154429" h="213360">
                <a:moveTo>
                  <a:pt x="976376" y="70992"/>
                </a:moveTo>
                <a:lnTo>
                  <a:pt x="940774" y="71233"/>
                </a:lnTo>
                <a:lnTo>
                  <a:pt x="941007" y="106793"/>
                </a:lnTo>
                <a:lnTo>
                  <a:pt x="976630" y="106552"/>
                </a:lnTo>
                <a:lnTo>
                  <a:pt x="976376" y="70992"/>
                </a:lnTo>
                <a:close/>
              </a:path>
              <a:path w="1154429" h="213360">
                <a:moveTo>
                  <a:pt x="940308" y="0"/>
                </a:moveTo>
                <a:lnTo>
                  <a:pt x="940774" y="71233"/>
                </a:lnTo>
                <a:lnTo>
                  <a:pt x="1084691" y="70992"/>
                </a:lnTo>
                <a:lnTo>
                  <a:pt x="940308" y="0"/>
                </a:lnTo>
                <a:close/>
              </a:path>
            </a:pathLst>
          </a:custGeom>
          <a:solidFill>
            <a:srgbClr val="F3C72D"/>
          </a:solidFill>
        </p:spPr>
        <p:txBody>
          <a:bodyPr wrap="square" lIns="0" tIns="0" rIns="0" bIns="0" rtlCol="0"/>
          <a:lstStyle/>
          <a:p>
            <a:endParaRPr/>
          </a:p>
        </p:txBody>
      </p:sp>
      <p:sp>
        <p:nvSpPr>
          <p:cNvPr id="20" name="object 5">
            <a:extLst>
              <a:ext uri="{FF2B5EF4-FFF2-40B4-BE49-F238E27FC236}">
                <a16:creationId xmlns:a16="http://schemas.microsoft.com/office/drawing/2014/main" id="{77B3F8D3-0551-B941-9C80-872900331C1D}"/>
              </a:ext>
            </a:extLst>
          </p:cNvPr>
          <p:cNvSpPr/>
          <p:nvPr/>
        </p:nvSpPr>
        <p:spPr>
          <a:xfrm>
            <a:off x="5244433" y="2452767"/>
            <a:ext cx="969644" cy="213360"/>
          </a:xfrm>
          <a:custGeom>
            <a:avLst/>
            <a:gdLst/>
            <a:ahLst/>
            <a:cxnLst/>
            <a:rect l="l" t="t" r="r" b="b"/>
            <a:pathLst>
              <a:path w="969645" h="213360">
                <a:moveTo>
                  <a:pt x="899490" y="70739"/>
                </a:moveTo>
                <a:lnTo>
                  <a:pt x="791209" y="70739"/>
                </a:lnTo>
                <a:lnTo>
                  <a:pt x="791463" y="106299"/>
                </a:lnTo>
                <a:lnTo>
                  <a:pt x="755903" y="106590"/>
                </a:lnTo>
                <a:lnTo>
                  <a:pt x="756793" y="213360"/>
                </a:lnTo>
                <a:lnTo>
                  <a:pt x="969263" y="104902"/>
                </a:lnTo>
                <a:lnTo>
                  <a:pt x="899490" y="70739"/>
                </a:lnTo>
                <a:close/>
              </a:path>
              <a:path w="969645" h="213360">
                <a:moveTo>
                  <a:pt x="755606" y="71030"/>
                </a:moveTo>
                <a:lnTo>
                  <a:pt x="0" y="77216"/>
                </a:lnTo>
                <a:lnTo>
                  <a:pt x="253" y="112776"/>
                </a:lnTo>
                <a:lnTo>
                  <a:pt x="755903" y="106590"/>
                </a:lnTo>
                <a:lnTo>
                  <a:pt x="755606" y="71030"/>
                </a:lnTo>
                <a:close/>
              </a:path>
              <a:path w="969645" h="213360">
                <a:moveTo>
                  <a:pt x="791209" y="70739"/>
                </a:moveTo>
                <a:lnTo>
                  <a:pt x="755606" y="71030"/>
                </a:lnTo>
                <a:lnTo>
                  <a:pt x="755903" y="106590"/>
                </a:lnTo>
                <a:lnTo>
                  <a:pt x="791463" y="106299"/>
                </a:lnTo>
                <a:lnTo>
                  <a:pt x="791209" y="70739"/>
                </a:lnTo>
                <a:close/>
              </a:path>
              <a:path w="969645" h="213360">
                <a:moveTo>
                  <a:pt x="755014" y="0"/>
                </a:moveTo>
                <a:lnTo>
                  <a:pt x="755606" y="71030"/>
                </a:lnTo>
                <a:lnTo>
                  <a:pt x="899490" y="70739"/>
                </a:lnTo>
                <a:lnTo>
                  <a:pt x="755014" y="0"/>
                </a:lnTo>
                <a:close/>
              </a:path>
            </a:pathLst>
          </a:custGeom>
          <a:solidFill>
            <a:srgbClr val="F3C72D"/>
          </a:solidFill>
        </p:spPr>
        <p:txBody>
          <a:bodyPr wrap="square" lIns="0" tIns="0" rIns="0" bIns="0" rtlCol="0"/>
          <a:lstStyle/>
          <a:p>
            <a:endParaRPr/>
          </a:p>
        </p:txBody>
      </p:sp>
      <p:sp>
        <p:nvSpPr>
          <p:cNvPr id="21" name="object 6">
            <a:extLst>
              <a:ext uri="{FF2B5EF4-FFF2-40B4-BE49-F238E27FC236}">
                <a16:creationId xmlns:a16="http://schemas.microsoft.com/office/drawing/2014/main" id="{E22BEAA9-65BE-6343-8DDD-7AE4311DAA58}"/>
              </a:ext>
            </a:extLst>
          </p:cNvPr>
          <p:cNvSpPr/>
          <p:nvPr/>
        </p:nvSpPr>
        <p:spPr>
          <a:xfrm>
            <a:off x="7778592" y="2472324"/>
            <a:ext cx="784860" cy="213360"/>
          </a:xfrm>
          <a:custGeom>
            <a:avLst/>
            <a:gdLst/>
            <a:ahLst/>
            <a:cxnLst/>
            <a:rect l="l" t="t" r="r" b="b"/>
            <a:pathLst>
              <a:path w="784859" h="213360">
                <a:moveTo>
                  <a:pt x="719320" y="70103"/>
                </a:moveTo>
                <a:lnTo>
                  <a:pt x="606171" y="70103"/>
                </a:lnTo>
                <a:lnTo>
                  <a:pt x="607187" y="105663"/>
                </a:lnTo>
                <a:lnTo>
                  <a:pt x="571628" y="106677"/>
                </a:lnTo>
                <a:lnTo>
                  <a:pt x="574675" y="213232"/>
                </a:lnTo>
                <a:lnTo>
                  <a:pt x="784860" y="100583"/>
                </a:lnTo>
                <a:lnTo>
                  <a:pt x="719320" y="70103"/>
                </a:lnTo>
                <a:close/>
              </a:path>
              <a:path w="784859" h="213360">
                <a:moveTo>
                  <a:pt x="570612" y="71117"/>
                </a:moveTo>
                <a:lnTo>
                  <a:pt x="0" y="87375"/>
                </a:lnTo>
                <a:lnTo>
                  <a:pt x="1016" y="122935"/>
                </a:lnTo>
                <a:lnTo>
                  <a:pt x="571628" y="106677"/>
                </a:lnTo>
                <a:lnTo>
                  <a:pt x="570612" y="71117"/>
                </a:lnTo>
                <a:close/>
              </a:path>
              <a:path w="784859" h="213360">
                <a:moveTo>
                  <a:pt x="606171" y="70103"/>
                </a:moveTo>
                <a:lnTo>
                  <a:pt x="570612" y="71117"/>
                </a:lnTo>
                <a:lnTo>
                  <a:pt x="571628" y="106677"/>
                </a:lnTo>
                <a:lnTo>
                  <a:pt x="607187" y="105663"/>
                </a:lnTo>
                <a:lnTo>
                  <a:pt x="606171" y="70103"/>
                </a:lnTo>
                <a:close/>
              </a:path>
              <a:path w="784859" h="213360">
                <a:moveTo>
                  <a:pt x="568578" y="0"/>
                </a:moveTo>
                <a:lnTo>
                  <a:pt x="570612" y="71117"/>
                </a:lnTo>
                <a:lnTo>
                  <a:pt x="606171" y="70103"/>
                </a:lnTo>
                <a:lnTo>
                  <a:pt x="719320" y="70103"/>
                </a:lnTo>
                <a:lnTo>
                  <a:pt x="568578" y="0"/>
                </a:lnTo>
                <a:close/>
              </a:path>
            </a:pathLst>
          </a:custGeom>
          <a:solidFill>
            <a:srgbClr val="F3C72D"/>
          </a:solidFill>
        </p:spPr>
        <p:txBody>
          <a:bodyPr wrap="square" lIns="0" tIns="0" rIns="0" bIns="0" rtlCol="0"/>
          <a:lstStyle/>
          <a:p>
            <a:endParaRPr/>
          </a:p>
        </p:txBody>
      </p:sp>
      <p:graphicFrame>
        <p:nvGraphicFramePr>
          <p:cNvPr id="22" name="object 7">
            <a:extLst>
              <a:ext uri="{FF2B5EF4-FFF2-40B4-BE49-F238E27FC236}">
                <a16:creationId xmlns:a16="http://schemas.microsoft.com/office/drawing/2014/main" id="{D05EFE07-F12A-204F-9A33-5EE25C5D2B0E}"/>
              </a:ext>
            </a:extLst>
          </p:cNvPr>
          <p:cNvGraphicFramePr>
            <a:graphicFrameLocks noGrp="1"/>
          </p:cNvGraphicFramePr>
          <p:nvPr>
            <p:extLst>
              <p:ext uri="{D42A27DB-BD31-4B8C-83A1-F6EECF244321}">
                <p14:modId xmlns:p14="http://schemas.microsoft.com/office/powerpoint/2010/main" val="4245019145"/>
              </p:ext>
            </p:extLst>
          </p:nvPr>
        </p:nvGraphicFramePr>
        <p:xfrm>
          <a:off x="279435" y="1885342"/>
          <a:ext cx="8471533" cy="2121171"/>
        </p:xfrm>
        <a:graphic>
          <a:graphicData uri="http://schemas.openxmlformats.org/drawingml/2006/table">
            <a:tbl>
              <a:tblPr firstRow="1" bandRow="1">
                <a:tableStyleId>{2D5ABB26-0587-4C30-8999-92F81FD0307C}</a:tableStyleId>
              </a:tblPr>
              <a:tblGrid>
                <a:gridCol w="1234440">
                  <a:extLst>
                    <a:ext uri="{9D8B030D-6E8A-4147-A177-3AD203B41FA5}">
                      <a16:colId xmlns:a16="http://schemas.microsoft.com/office/drawing/2014/main" val="20000"/>
                    </a:ext>
                  </a:extLst>
                </a:gridCol>
                <a:gridCol w="1276985">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3034029">
                  <a:extLst>
                    <a:ext uri="{9D8B030D-6E8A-4147-A177-3AD203B41FA5}">
                      <a16:colId xmlns:a16="http://schemas.microsoft.com/office/drawing/2014/main" val="20003"/>
                    </a:ext>
                  </a:extLst>
                </a:gridCol>
                <a:gridCol w="1173479">
                  <a:extLst>
                    <a:ext uri="{9D8B030D-6E8A-4147-A177-3AD203B41FA5}">
                      <a16:colId xmlns:a16="http://schemas.microsoft.com/office/drawing/2014/main" val="20004"/>
                    </a:ext>
                  </a:extLst>
                </a:gridCol>
              </a:tblGrid>
              <a:tr h="298762">
                <a:tc>
                  <a:txBody>
                    <a:bodyPr/>
                    <a:lstStyle/>
                    <a:p>
                      <a:pPr marL="31750">
                        <a:lnSpc>
                          <a:spcPts val="2010"/>
                        </a:lnSpc>
                      </a:pPr>
                      <a:r>
                        <a:rPr sz="1800" spc="-5" dirty="0">
                          <a:latin typeface="Trebuchet MS"/>
                          <a:cs typeface="Trebuchet MS"/>
                        </a:rPr>
                        <a:t>196 242</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3</a:t>
                      </a:r>
                    </a:p>
                  </a:txBody>
                  <a:tcPr marL="0" marR="0" marT="0" marB="0">
                    <a:solidFill>
                      <a:srgbClr val="ECEBEB"/>
                    </a:solidFill>
                  </a:tcPr>
                </a:tc>
                <a:tc>
                  <a:txBody>
                    <a:bodyPr/>
                    <a:lstStyle/>
                    <a:p>
                      <a:pPr marR="22860" algn="r">
                        <a:lnSpc>
                          <a:spcPts val="2010"/>
                        </a:lnSpc>
                      </a:pPr>
                      <a:r>
                        <a:rPr sz="1800" spc="-5" dirty="0">
                          <a:latin typeface="Trebuchet MS"/>
                          <a:cs typeface="Trebuchet MS"/>
                        </a:rPr>
                        <a:t>881250949</a:t>
                      </a:r>
                      <a:endParaRPr sz="1800">
                        <a:latin typeface="Trebuchet MS"/>
                        <a:cs typeface="Trebuchet MS"/>
                      </a:endParaRPr>
                    </a:p>
                  </a:txBody>
                  <a:tcPr marL="0" marR="0" marT="0" marB="0">
                    <a:solidFill>
                      <a:srgbClr val="ECEBEB"/>
                    </a:solidFill>
                  </a:tcPr>
                </a:tc>
                <a:tc gridSpan="3">
                  <a:txBody>
                    <a:bodyPr/>
                    <a:lstStyle/>
                    <a:p>
                      <a:pPr marL="1398905">
                        <a:lnSpc>
                          <a:spcPts val="1350"/>
                        </a:lnSpc>
                        <a:spcBef>
                          <a:spcPts val="660"/>
                        </a:spcBef>
                        <a:tabLst>
                          <a:tab pos="2268855" algn="l"/>
                        </a:tabLst>
                      </a:pPr>
                      <a:r>
                        <a:rPr sz="2700" spc="-7" baseline="23148" dirty="0">
                          <a:latin typeface="Trebuchet MS"/>
                          <a:cs typeface="Trebuchet MS"/>
                        </a:rPr>
                        <a:t>3,1	</a:t>
                      </a:r>
                      <a:r>
                        <a:rPr sz="1800" spc="-5" dirty="0">
                          <a:latin typeface="Trebuchet MS"/>
                          <a:cs typeface="Trebuchet MS"/>
                        </a:rPr>
                        <a:t>Shuffle</a:t>
                      </a:r>
                      <a:endParaRPr sz="1800" dirty="0">
                        <a:latin typeface="Trebuchet MS"/>
                        <a:cs typeface="Trebuchet MS"/>
                      </a:endParaRPr>
                    </a:p>
                  </a:txBody>
                  <a:tcPr marL="0" marR="0" marT="83820" marB="0">
                    <a:solidFill>
                      <a:srgbClr val="ECEBEB"/>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00451">
                <a:tc>
                  <a:txBody>
                    <a:bodyPr/>
                    <a:lstStyle/>
                    <a:p>
                      <a:pPr marL="31750">
                        <a:lnSpc>
                          <a:spcPts val="1989"/>
                        </a:lnSpc>
                      </a:pPr>
                      <a:r>
                        <a:rPr sz="1800" spc="-5" dirty="0">
                          <a:latin typeface="Trebuchet MS"/>
                          <a:cs typeface="Trebuchet MS"/>
                        </a:rPr>
                        <a:t>186 302</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3</a:t>
                      </a:r>
                    </a:p>
                  </a:txBody>
                  <a:tcPr marL="0" marR="0" marT="0" marB="0">
                    <a:solidFill>
                      <a:srgbClr val="ECEBEB"/>
                    </a:solidFill>
                  </a:tcPr>
                </a:tc>
                <a:tc gridSpan="4">
                  <a:txBody>
                    <a:bodyPr/>
                    <a:lstStyle/>
                    <a:p>
                      <a:pPr marL="168275">
                        <a:lnSpc>
                          <a:spcPts val="1989"/>
                        </a:lnSpc>
                        <a:tabLst>
                          <a:tab pos="1685289" algn="l"/>
                          <a:tab pos="2675890" algn="l"/>
                          <a:tab pos="3545840" algn="l"/>
                          <a:tab pos="4462145" algn="l"/>
                          <a:tab pos="5888355" algn="l"/>
                          <a:tab pos="6814820" algn="l"/>
                        </a:tabLst>
                      </a:pPr>
                      <a:r>
                        <a:rPr sz="2700" spc="-7" baseline="1543" dirty="0">
                          <a:latin typeface="Trebuchet MS"/>
                          <a:cs typeface="Trebuchet MS"/>
                        </a:rPr>
                        <a:t>891717742	</a:t>
                      </a:r>
                      <a:r>
                        <a:rPr sz="2700" spc="-7" baseline="-23148" dirty="0">
                          <a:latin typeface="Trebuchet MS"/>
                          <a:cs typeface="Trebuchet MS"/>
                        </a:rPr>
                        <a:t>Map	</a:t>
                      </a:r>
                      <a:r>
                        <a:rPr lang="en-US" sz="1800" spc="-5" dirty="0">
                          <a:latin typeface="Trebuchet MS"/>
                          <a:cs typeface="Trebuchet MS"/>
                        </a:rPr>
                        <a:t>3</a:t>
                      </a:r>
                      <a:r>
                        <a:rPr sz="1800" spc="-5" dirty="0">
                          <a:latin typeface="Trebuchet MS"/>
                          <a:cs typeface="Trebuchet MS"/>
                        </a:rPr>
                        <a:t>,1	</a:t>
                      </a:r>
                      <a:r>
                        <a:rPr sz="2700" baseline="-23148" dirty="0">
                          <a:latin typeface="Trebuchet MS"/>
                          <a:cs typeface="Trebuchet MS"/>
                        </a:rPr>
                        <a:t>&amp;</a:t>
                      </a:r>
                      <a:r>
                        <a:rPr sz="2700" spc="0" baseline="-23148" dirty="0">
                          <a:latin typeface="Trebuchet MS"/>
                          <a:cs typeface="Trebuchet MS"/>
                        </a:rPr>
                        <a:t> </a:t>
                      </a:r>
                      <a:r>
                        <a:rPr sz="2700" spc="-7" baseline="-23148" dirty="0">
                          <a:latin typeface="Trebuchet MS"/>
                          <a:cs typeface="Trebuchet MS"/>
                        </a:rPr>
                        <a:t>Sort	</a:t>
                      </a:r>
                      <a:r>
                        <a:rPr sz="2700" baseline="-6172" dirty="0">
                          <a:latin typeface="Trebuchet MS"/>
                          <a:cs typeface="Trebuchet MS"/>
                        </a:rPr>
                        <a:t>1</a:t>
                      </a:r>
                      <a:r>
                        <a:rPr lang="en-US" sz="2700" baseline="-6172" dirty="0">
                          <a:latin typeface="Trebuchet MS"/>
                          <a:cs typeface="Trebuchet MS"/>
                        </a:rPr>
                        <a:t>, {</a:t>
                      </a:r>
                      <a:r>
                        <a:rPr sz="2700" spc="-7" baseline="-6172" dirty="0">
                          <a:latin typeface="Trebuchet MS"/>
                          <a:cs typeface="Trebuchet MS"/>
                        </a:rPr>
                        <a:t>1, </a:t>
                      </a:r>
                      <a:r>
                        <a:rPr sz="2700" baseline="-6172" dirty="0">
                          <a:latin typeface="Trebuchet MS"/>
                          <a:cs typeface="Trebuchet MS"/>
                        </a:rPr>
                        <a:t>1</a:t>
                      </a:r>
                      <a:r>
                        <a:rPr lang="en-US" sz="2700" baseline="-6172" dirty="0">
                          <a:latin typeface="Trebuchet MS"/>
                          <a:cs typeface="Trebuchet MS"/>
                        </a:rPr>
                        <a:t>}</a:t>
                      </a:r>
                      <a:r>
                        <a:rPr sz="2700" baseline="-6172" dirty="0">
                          <a:latin typeface="Trebuchet MS"/>
                          <a:cs typeface="Trebuchet MS"/>
                        </a:rPr>
                        <a:t>	</a:t>
                      </a:r>
                      <a:r>
                        <a:rPr sz="2700" spc="-30" baseline="-18518" dirty="0">
                          <a:latin typeface="Trebuchet MS"/>
                          <a:cs typeface="Trebuchet MS"/>
                        </a:rPr>
                        <a:t>Reduce	</a:t>
                      </a:r>
                      <a:r>
                        <a:rPr sz="1800" spc="-5" dirty="0">
                          <a:latin typeface="Trebuchet MS"/>
                          <a:cs typeface="Trebuchet MS"/>
                        </a:rPr>
                        <a:t>1,</a:t>
                      </a:r>
                      <a:r>
                        <a:rPr sz="1800" spc="-60" dirty="0">
                          <a:latin typeface="Trebuchet MS"/>
                          <a:cs typeface="Trebuchet MS"/>
                        </a:rPr>
                        <a:t> </a:t>
                      </a:r>
                      <a:r>
                        <a:rPr sz="1800" dirty="0">
                          <a:latin typeface="Trebuchet MS"/>
                          <a:cs typeface="Trebuchet MS"/>
                        </a:rPr>
                        <a:t>2</a:t>
                      </a:r>
                    </a:p>
                  </a:txBody>
                  <a:tcPr marL="0" marR="0" marT="0" marB="0">
                    <a:solidFill>
                      <a:srgbClr val="ECEBEB"/>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324375">
                <a:tc>
                  <a:txBody>
                    <a:bodyPr/>
                    <a:lstStyle/>
                    <a:p>
                      <a:pPr marL="31750">
                        <a:lnSpc>
                          <a:spcPts val="2050"/>
                        </a:lnSpc>
                      </a:pPr>
                      <a:r>
                        <a:rPr sz="1800" spc="-10" dirty="0">
                          <a:latin typeface="Trebuchet MS"/>
                          <a:cs typeface="Trebuchet MS"/>
                        </a:rPr>
                        <a:t>196 377</a:t>
                      </a:r>
                      <a:r>
                        <a:rPr sz="1800" spc="-105" dirty="0">
                          <a:latin typeface="Trebuchet MS"/>
                          <a:cs typeface="Trebuchet MS"/>
                        </a:rPr>
                        <a:t> </a:t>
                      </a:r>
                      <a:r>
                        <a:rPr lang="en-US" sz="1800" spc="-105" dirty="0">
                          <a:latin typeface="Trebuchet MS"/>
                          <a:cs typeface="Trebuchet MS"/>
                        </a:rPr>
                        <a:t>    </a:t>
                      </a:r>
                      <a:r>
                        <a:rPr sz="1800" dirty="0">
                          <a:latin typeface="Trebuchet MS"/>
                          <a:cs typeface="Trebuchet MS"/>
                        </a:rPr>
                        <a:t>1</a:t>
                      </a:r>
                    </a:p>
                  </a:txBody>
                  <a:tcPr marL="0" marR="0" marT="0" marB="0">
                    <a:solidFill>
                      <a:srgbClr val="ECEBEB"/>
                    </a:solidFill>
                  </a:tcPr>
                </a:tc>
                <a:tc>
                  <a:txBody>
                    <a:bodyPr/>
                    <a:lstStyle/>
                    <a:p>
                      <a:pPr marR="22860" algn="r">
                        <a:lnSpc>
                          <a:spcPts val="2050"/>
                        </a:lnSpc>
                      </a:pPr>
                      <a:r>
                        <a:rPr sz="1800" spc="-5" dirty="0">
                          <a:latin typeface="Trebuchet MS"/>
                          <a:cs typeface="Trebuchet MS"/>
                        </a:rPr>
                        <a:t>878887116</a:t>
                      </a:r>
                      <a:endParaRPr sz="1800" dirty="0">
                        <a:latin typeface="Trebuchet MS"/>
                        <a:cs typeface="Trebuchet MS"/>
                      </a:endParaRPr>
                    </a:p>
                  </a:txBody>
                  <a:tcPr marL="0" marR="0" marT="0" marB="0">
                    <a:solidFill>
                      <a:srgbClr val="ECEBEB"/>
                    </a:solidFill>
                  </a:tcPr>
                </a:tc>
                <a:tc>
                  <a:txBody>
                    <a:bodyPr/>
                    <a:lstStyle/>
                    <a:p>
                      <a:pPr marR="22225" algn="r">
                        <a:lnSpc>
                          <a:spcPts val="2075"/>
                        </a:lnSpc>
                      </a:pPr>
                      <a:r>
                        <a:rPr sz="1800" spc="-5" dirty="0">
                          <a:latin typeface="Trebuchet MS"/>
                          <a:cs typeface="Trebuchet MS"/>
                        </a:rPr>
                        <a:t>1,1</a:t>
                      </a:r>
                      <a:endParaRPr sz="1800" dirty="0">
                        <a:latin typeface="Trebuchet MS"/>
                        <a:cs typeface="Trebuchet MS"/>
                      </a:endParaRPr>
                    </a:p>
                  </a:txBody>
                  <a:tcPr marL="0" marR="0" marT="0" marB="0">
                    <a:solidFill>
                      <a:srgbClr val="ECEBEB"/>
                    </a:solidFill>
                  </a:tcPr>
                </a:tc>
                <a:tc>
                  <a:txBody>
                    <a:bodyPr/>
                    <a:lstStyle/>
                    <a:p>
                      <a:pPr marL="1432560">
                        <a:lnSpc>
                          <a:spcPts val="2030"/>
                        </a:lnSpc>
                        <a:spcBef>
                          <a:spcPts val="110"/>
                        </a:spcBef>
                      </a:pPr>
                      <a:r>
                        <a:rPr sz="1800" dirty="0">
                          <a:latin typeface="Trebuchet MS"/>
                          <a:cs typeface="Trebuchet MS"/>
                        </a:rPr>
                        <a:t>2</a:t>
                      </a:r>
                      <a:r>
                        <a:rPr lang="en-US" sz="1800" spc="-5" dirty="0">
                          <a:latin typeface="Trebuchet MS"/>
                          <a:cs typeface="Trebuchet MS"/>
                        </a:rPr>
                        <a:t>, {</a:t>
                      </a:r>
                      <a:r>
                        <a:rPr sz="1800" spc="-5" dirty="0">
                          <a:latin typeface="Trebuchet MS"/>
                          <a:cs typeface="Trebuchet MS"/>
                        </a:rPr>
                        <a:t>1,</a:t>
                      </a:r>
                      <a:r>
                        <a:rPr sz="1800" spc="-25" dirty="0">
                          <a:latin typeface="Trebuchet MS"/>
                          <a:cs typeface="Trebuchet MS"/>
                        </a:rPr>
                        <a:t> </a:t>
                      </a:r>
                      <a:r>
                        <a:rPr sz="1800" dirty="0">
                          <a:latin typeface="Trebuchet MS"/>
                          <a:cs typeface="Trebuchet MS"/>
                        </a:rPr>
                        <a:t>1</a:t>
                      </a:r>
                      <a:r>
                        <a:rPr lang="en-US" sz="1800" dirty="0">
                          <a:latin typeface="Trebuchet MS"/>
                          <a:cs typeface="Trebuchet MS"/>
                        </a:rPr>
                        <a:t>}</a:t>
                      </a:r>
                      <a:endParaRPr sz="1800" dirty="0">
                        <a:latin typeface="Trebuchet MS"/>
                        <a:cs typeface="Trebuchet MS"/>
                      </a:endParaRPr>
                    </a:p>
                  </a:txBody>
                  <a:tcPr marL="0" marR="0" marT="13970" marB="0">
                    <a:solidFill>
                      <a:srgbClr val="ECEBEB"/>
                    </a:solidFill>
                  </a:tcPr>
                </a:tc>
                <a:tc>
                  <a:txBody>
                    <a:bodyPr/>
                    <a:lstStyle/>
                    <a:p>
                      <a:pPr marR="20320" algn="r">
                        <a:lnSpc>
                          <a:spcPts val="2095"/>
                        </a:lnSpc>
                      </a:pPr>
                      <a:r>
                        <a:rPr sz="1800" spc="-5" dirty="0">
                          <a:latin typeface="Trebuchet MS"/>
                          <a:cs typeface="Trebuchet MS"/>
                        </a:rPr>
                        <a:t>2,</a:t>
                      </a:r>
                      <a:r>
                        <a:rPr sz="1800" spc="-90"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2"/>
                  </a:ext>
                </a:extLst>
              </a:tr>
              <a:tr h="303969">
                <a:tc>
                  <a:txBody>
                    <a:bodyPr/>
                    <a:lstStyle/>
                    <a:p>
                      <a:pPr marL="31750">
                        <a:lnSpc>
                          <a:spcPts val="1975"/>
                        </a:lnSpc>
                        <a:tabLst>
                          <a:tab pos="945515" algn="l"/>
                        </a:tabLst>
                      </a:pPr>
                      <a:r>
                        <a:rPr sz="1800" spc="-5" dirty="0">
                          <a:latin typeface="Trebuchet MS"/>
                          <a:cs typeface="Trebuchet MS"/>
                        </a:rPr>
                        <a:t>244</a:t>
                      </a:r>
                      <a:r>
                        <a:rPr sz="1800" spc="225" dirty="0">
                          <a:latin typeface="Trebuchet MS"/>
                          <a:cs typeface="Trebuchet MS"/>
                        </a:rPr>
                        <a:t> </a:t>
                      </a:r>
                      <a:r>
                        <a:rPr sz="1800" spc="-5" dirty="0">
                          <a:latin typeface="Trebuchet MS"/>
                          <a:cs typeface="Trebuchet MS"/>
                        </a:rPr>
                        <a:t>51</a:t>
                      </a:r>
                      <a:r>
                        <a:rPr lang="en-US" sz="1800" spc="-5" dirty="0">
                          <a:latin typeface="Trebuchet MS"/>
                          <a:cs typeface="Trebuchet MS"/>
                        </a:rPr>
                        <a:t>     </a:t>
                      </a:r>
                      <a:r>
                        <a:rPr sz="1800" dirty="0">
                          <a:latin typeface="Trebuchet MS"/>
                          <a:cs typeface="Trebuchet MS"/>
                        </a:rPr>
                        <a:t>2</a:t>
                      </a:r>
                    </a:p>
                  </a:txBody>
                  <a:tcPr marL="0" marR="0" marT="0" marB="0">
                    <a:solidFill>
                      <a:srgbClr val="ECEBEB"/>
                    </a:solidFill>
                  </a:tcPr>
                </a:tc>
                <a:tc>
                  <a:txBody>
                    <a:bodyPr/>
                    <a:lstStyle/>
                    <a:p>
                      <a:pPr marR="22860" algn="r">
                        <a:lnSpc>
                          <a:spcPts val="1975"/>
                        </a:lnSpc>
                      </a:pPr>
                      <a:r>
                        <a:rPr sz="1800" spc="-5" dirty="0">
                          <a:latin typeface="Trebuchet MS"/>
                          <a:cs typeface="Trebuchet MS"/>
                        </a:rPr>
                        <a:t>880606923</a:t>
                      </a:r>
                      <a:endParaRPr sz="1800">
                        <a:latin typeface="Trebuchet MS"/>
                        <a:cs typeface="Trebuchet MS"/>
                      </a:endParaRPr>
                    </a:p>
                  </a:txBody>
                  <a:tcPr marL="0" marR="0" marT="0" marB="0">
                    <a:solidFill>
                      <a:srgbClr val="ECEBEB"/>
                    </a:solidFill>
                  </a:tcPr>
                </a:tc>
                <a:tc>
                  <a:txBody>
                    <a:bodyPr/>
                    <a:lstStyle/>
                    <a:p>
                      <a:pPr marR="22225" algn="r">
                        <a:lnSpc>
                          <a:spcPts val="1995"/>
                        </a:lnSpc>
                      </a:pPr>
                      <a:r>
                        <a:rPr sz="1800" spc="-5" dirty="0">
                          <a:latin typeface="Trebuchet MS"/>
                          <a:cs typeface="Trebuchet MS"/>
                        </a:rPr>
                        <a:t>2,1</a:t>
                      </a:r>
                      <a:endParaRPr sz="1800">
                        <a:latin typeface="Trebuchet MS"/>
                        <a:cs typeface="Trebuchet MS"/>
                      </a:endParaRPr>
                    </a:p>
                  </a:txBody>
                  <a:tcPr marL="0" marR="0" marT="0" marB="0">
                    <a:solidFill>
                      <a:srgbClr val="ECEBEB"/>
                    </a:solidFill>
                  </a:tcPr>
                </a:tc>
                <a:tc>
                  <a:txBody>
                    <a:bodyPr/>
                    <a:lstStyle/>
                    <a:p>
                      <a:pPr marL="1432560">
                        <a:lnSpc>
                          <a:spcPts val="2025"/>
                        </a:lnSpc>
                        <a:spcBef>
                          <a:spcPts val="35"/>
                        </a:spcBef>
                      </a:pPr>
                      <a:r>
                        <a:rPr sz="1800" dirty="0">
                          <a:latin typeface="Trebuchet MS"/>
                          <a:cs typeface="Trebuchet MS"/>
                        </a:rPr>
                        <a:t>3</a:t>
                      </a:r>
                      <a:r>
                        <a:rPr lang="en-US" sz="1800" dirty="0">
                          <a:latin typeface="Trebuchet MS"/>
                          <a:cs typeface="Trebuchet MS"/>
                        </a:rPr>
                        <a:t>, {</a:t>
                      </a:r>
                      <a:r>
                        <a:rPr sz="1800" spc="-5" dirty="0">
                          <a:latin typeface="Trebuchet MS"/>
                          <a:cs typeface="Trebuchet MS"/>
                        </a:rPr>
                        <a:t>1,</a:t>
                      </a:r>
                      <a:r>
                        <a:rPr sz="1800" spc="-20" dirty="0">
                          <a:latin typeface="Trebuchet MS"/>
                          <a:cs typeface="Trebuchet MS"/>
                        </a:rPr>
                        <a:t> </a:t>
                      </a:r>
                      <a:r>
                        <a:rPr sz="1800" dirty="0">
                          <a:latin typeface="Trebuchet MS"/>
                          <a:cs typeface="Trebuchet MS"/>
                        </a:rPr>
                        <a:t>1</a:t>
                      </a:r>
                      <a:r>
                        <a:rPr lang="en-US" sz="1800" dirty="0">
                          <a:latin typeface="Trebuchet MS"/>
                          <a:cs typeface="Trebuchet MS"/>
                        </a:rPr>
                        <a:t>}</a:t>
                      </a:r>
                      <a:endParaRPr sz="1800" dirty="0">
                        <a:latin typeface="Trebuchet MS"/>
                        <a:cs typeface="Trebuchet MS"/>
                      </a:endParaRPr>
                    </a:p>
                  </a:txBody>
                  <a:tcPr marL="0" marR="0" marT="4445" marB="0">
                    <a:solidFill>
                      <a:srgbClr val="ECEBEB"/>
                    </a:solidFill>
                  </a:tcPr>
                </a:tc>
                <a:tc>
                  <a:txBody>
                    <a:bodyPr/>
                    <a:lstStyle/>
                    <a:p>
                      <a:pPr marR="20320" algn="r">
                        <a:lnSpc>
                          <a:spcPts val="2020"/>
                        </a:lnSpc>
                      </a:pPr>
                      <a:r>
                        <a:rPr sz="1800" spc="-5" dirty="0">
                          <a:latin typeface="Trebuchet MS"/>
                          <a:cs typeface="Trebuchet MS"/>
                        </a:rPr>
                        <a:t>3,</a:t>
                      </a:r>
                      <a:r>
                        <a:rPr sz="1800" spc="-90"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3"/>
                  </a:ext>
                </a:extLst>
              </a:tr>
              <a:tr h="303266">
                <a:tc>
                  <a:txBody>
                    <a:bodyPr/>
                    <a:lstStyle/>
                    <a:p>
                      <a:pPr marL="31750">
                        <a:lnSpc>
                          <a:spcPts val="1975"/>
                        </a:lnSpc>
                      </a:pPr>
                      <a:r>
                        <a:rPr sz="1800" spc="-5" dirty="0">
                          <a:latin typeface="Trebuchet MS"/>
                          <a:cs typeface="Trebuchet MS"/>
                        </a:rPr>
                        <a:t>166 346</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1</a:t>
                      </a:r>
                    </a:p>
                  </a:txBody>
                  <a:tcPr marL="0" marR="0" marT="0" marB="0">
                    <a:solidFill>
                      <a:srgbClr val="ECEBEB"/>
                    </a:solidFill>
                  </a:tcPr>
                </a:tc>
                <a:tc>
                  <a:txBody>
                    <a:bodyPr/>
                    <a:lstStyle/>
                    <a:p>
                      <a:pPr marR="22860" algn="r">
                        <a:lnSpc>
                          <a:spcPts val="1975"/>
                        </a:lnSpc>
                      </a:pPr>
                      <a:r>
                        <a:rPr sz="1800" spc="-5" dirty="0">
                          <a:latin typeface="Trebuchet MS"/>
                          <a:cs typeface="Trebuchet MS"/>
                        </a:rPr>
                        <a:t>886397596</a:t>
                      </a:r>
                      <a:endParaRPr sz="1800" dirty="0">
                        <a:latin typeface="Trebuchet MS"/>
                        <a:cs typeface="Trebuchet MS"/>
                      </a:endParaRPr>
                    </a:p>
                  </a:txBody>
                  <a:tcPr marL="0" marR="0" marT="0" marB="0">
                    <a:solidFill>
                      <a:srgbClr val="ECEBEB"/>
                    </a:solidFill>
                  </a:tcPr>
                </a:tc>
                <a:tc>
                  <a:txBody>
                    <a:bodyPr/>
                    <a:lstStyle/>
                    <a:p>
                      <a:pPr marR="22225" algn="r">
                        <a:lnSpc>
                          <a:spcPts val="1995"/>
                        </a:lnSpc>
                      </a:pPr>
                      <a:r>
                        <a:rPr sz="1800" spc="-5" dirty="0">
                          <a:latin typeface="Trebuchet MS"/>
                          <a:cs typeface="Trebuchet MS"/>
                        </a:rPr>
                        <a:t>1,1</a:t>
                      </a:r>
                      <a:endParaRPr sz="1800">
                        <a:latin typeface="Trebuchet MS"/>
                        <a:cs typeface="Trebuchet MS"/>
                      </a:endParaRPr>
                    </a:p>
                  </a:txBody>
                  <a:tcPr marL="0" marR="0" marT="0" marB="0">
                    <a:solidFill>
                      <a:srgbClr val="ECEBEB"/>
                    </a:solidFill>
                  </a:tcPr>
                </a:tc>
                <a:tc>
                  <a:txBody>
                    <a:bodyPr/>
                    <a:lstStyle/>
                    <a:p>
                      <a:pPr marL="1432560">
                        <a:lnSpc>
                          <a:spcPts val="2025"/>
                        </a:lnSpc>
                        <a:spcBef>
                          <a:spcPts val="30"/>
                        </a:spcBef>
                      </a:pPr>
                      <a:r>
                        <a:rPr sz="1800" dirty="0">
                          <a:latin typeface="Trebuchet MS"/>
                          <a:cs typeface="Trebuchet MS"/>
                        </a:rPr>
                        <a:t>4</a:t>
                      </a:r>
                      <a:r>
                        <a:rPr lang="en-US" sz="1800" dirty="0">
                          <a:latin typeface="Trebuchet MS"/>
                          <a:cs typeface="Trebuchet MS"/>
                        </a:rPr>
                        <a:t>, </a:t>
                      </a:r>
                      <a:r>
                        <a:rPr lang="en-US" sz="1800" spc="-15" dirty="0">
                          <a:latin typeface="Trebuchet MS"/>
                          <a:cs typeface="Trebuchet MS"/>
                        </a:rPr>
                        <a:t>{</a:t>
                      </a:r>
                      <a:r>
                        <a:rPr sz="1800" dirty="0">
                          <a:latin typeface="Trebuchet MS"/>
                          <a:cs typeface="Trebuchet MS"/>
                        </a:rPr>
                        <a:t>1</a:t>
                      </a:r>
                      <a:r>
                        <a:rPr lang="en-US" sz="1800" dirty="0">
                          <a:latin typeface="Trebuchet MS"/>
                          <a:cs typeface="Trebuchet MS"/>
                        </a:rPr>
                        <a:t>}</a:t>
                      </a:r>
                      <a:endParaRPr sz="1800" dirty="0">
                        <a:latin typeface="Trebuchet MS"/>
                        <a:cs typeface="Trebuchet MS"/>
                      </a:endParaRPr>
                    </a:p>
                  </a:txBody>
                  <a:tcPr marL="0" marR="0" marT="3810" marB="0">
                    <a:solidFill>
                      <a:srgbClr val="ECEBEB"/>
                    </a:solidFill>
                  </a:tcPr>
                </a:tc>
                <a:tc>
                  <a:txBody>
                    <a:bodyPr/>
                    <a:lstStyle/>
                    <a:p>
                      <a:pPr marR="20320" algn="r">
                        <a:lnSpc>
                          <a:spcPts val="2020"/>
                        </a:lnSpc>
                      </a:pPr>
                      <a:r>
                        <a:rPr sz="1800" spc="-5" dirty="0">
                          <a:latin typeface="Trebuchet MS"/>
                          <a:cs typeface="Trebuchet MS"/>
                        </a:rPr>
                        <a:t>4,</a:t>
                      </a:r>
                      <a:r>
                        <a:rPr sz="1800" spc="-90"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4"/>
                  </a:ext>
                </a:extLst>
              </a:tr>
              <a:tr h="289897">
                <a:tc>
                  <a:txBody>
                    <a:bodyPr/>
                    <a:lstStyle/>
                    <a:p>
                      <a:pPr marL="31750">
                        <a:lnSpc>
                          <a:spcPts val="1964"/>
                        </a:lnSpc>
                      </a:pPr>
                      <a:r>
                        <a:rPr sz="1800" spc="-10" dirty="0">
                          <a:latin typeface="Trebuchet MS"/>
                          <a:cs typeface="Trebuchet MS"/>
                        </a:rPr>
                        <a:t>186 474</a:t>
                      </a:r>
                      <a:r>
                        <a:rPr sz="1800" spc="-105" dirty="0">
                          <a:latin typeface="Trebuchet MS"/>
                          <a:cs typeface="Trebuchet MS"/>
                        </a:rPr>
                        <a:t> </a:t>
                      </a:r>
                      <a:r>
                        <a:rPr lang="en-US" sz="1800" spc="-105" dirty="0">
                          <a:latin typeface="Trebuchet MS"/>
                          <a:cs typeface="Trebuchet MS"/>
                        </a:rPr>
                        <a:t>   </a:t>
                      </a:r>
                      <a:r>
                        <a:rPr sz="1800" dirty="0">
                          <a:latin typeface="Trebuchet MS"/>
                          <a:cs typeface="Trebuchet MS"/>
                        </a:rPr>
                        <a:t>4</a:t>
                      </a:r>
                    </a:p>
                  </a:txBody>
                  <a:tcPr marL="0" marR="0" marT="0" marB="0">
                    <a:solidFill>
                      <a:srgbClr val="ECEBEB"/>
                    </a:solidFill>
                  </a:tcPr>
                </a:tc>
                <a:tc>
                  <a:txBody>
                    <a:bodyPr/>
                    <a:lstStyle/>
                    <a:p>
                      <a:pPr marR="22860" algn="r">
                        <a:lnSpc>
                          <a:spcPts val="1964"/>
                        </a:lnSpc>
                      </a:pPr>
                      <a:r>
                        <a:rPr sz="1800" spc="-5" dirty="0">
                          <a:latin typeface="Trebuchet MS"/>
                          <a:cs typeface="Trebuchet MS"/>
                        </a:rPr>
                        <a:t>884182806</a:t>
                      </a:r>
                      <a:endParaRPr sz="1800" dirty="0">
                        <a:latin typeface="Trebuchet MS"/>
                        <a:cs typeface="Trebuchet MS"/>
                      </a:endParaRPr>
                    </a:p>
                  </a:txBody>
                  <a:tcPr marL="0" marR="0" marT="0" marB="0">
                    <a:solidFill>
                      <a:srgbClr val="ECEBEB"/>
                    </a:solidFill>
                  </a:tcPr>
                </a:tc>
                <a:tc>
                  <a:txBody>
                    <a:bodyPr/>
                    <a:lstStyle/>
                    <a:p>
                      <a:pPr marR="22225" algn="r">
                        <a:lnSpc>
                          <a:spcPts val="1964"/>
                        </a:lnSpc>
                      </a:pPr>
                      <a:r>
                        <a:rPr sz="1800" spc="-5" dirty="0">
                          <a:latin typeface="Trebuchet MS"/>
                          <a:cs typeface="Trebuchet MS"/>
                        </a:rPr>
                        <a:t>4,1</a:t>
                      </a:r>
                      <a:endParaRPr sz="1800" dirty="0">
                        <a:latin typeface="Trebuchet MS"/>
                        <a:cs typeface="Trebuchet MS"/>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extLst>
                  <a:ext uri="{0D108BD9-81ED-4DB2-BD59-A6C34878D82A}">
                    <a16:rowId xmlns:a16="http://schemas.microsoft.com/office/drawing/2014/main" val="10005"/>
                  </a:ext>
                </a:extLst>
              </a:tr>
              <a:tr h="300451">
                <a:tc>
                  <a:txBody>
                    <a:bodyPr/>
                    <a:lstStyle/>
                    <a:p>
                      <a:pPr marL="31750">
                        <a:lnSpc>
                          <a:spcPts val="2035"/>
                        </a:lnSpc>
                      </a:pPr>
                      <a:r>
                        <a:rPr sz="1800" spc="-5" dirty="0">
                          <a:latin typeface="Trebuchet MS"/>
                          <a:cs typeface="Trebuchet MS"/>
                        </a:rPr>
                        <a:t>186 265</a:t>
                      </a:r>
                      <a:r>
                        <a:rPr sz="1800" spc="-125" dirty="0">
                          <a:latin typeface="Trebuchet MS"/>
                          <a:cs typeface="Trebuchet MS"/>
                        </a:rPr>
                        <a:t> </a:t>
                      </a:r>
                      <a:r>
                        <a:rPr lang="en-US" sz="1800" spc="-125" dirty="0">
                          <a:latin typeface="Trebuchet MS"/>
                          <a:cs typeface="Trebuchet MS"/>
                        </a:rPr>
                        <a:t>   </a:t>
                      </a:r>
                      <a:r>
                        <a:rPr sz="1800" dirty="0">
                          <a:latin typeface="Trebuchet MS"/>
                          <a:cs typeface="Trebuchet MS"/>
                        </a:rPr>
                        <a:t>2</a:t>
                      </a:r>
                    </a:p>
                  </a:txBody>
                  <a:tcPr marL="0" marR="0" marT="0" marB="0">
                    <a:solidFill>
                      <a:srgbClr val="ECEBEB"/>
                    </a:solidFill>
                  </a:tcPr>
                </a:tc>
                <a:tc>
                  <a:txBody>
                    <a:bodyPr/>
                    <a:lstStyle/>
                    <a:p>
                      <a:pPr marR="22860" algn="r">
                        <a:lnSpc>
                          <a:spcPts val="2035"/>
                        </a:lnSpc>
                      </a:pPr>
                      <a:r>
                        <a:rPr sz="1800" spc="-5" dirty="0">
                          <a:latin typeface="Trebuchet MS"/>
                          <a:cs typeface="Trebuchet MS"/>
                        </a:rPr>
                        <a:t>881171488</a:t>
                      </a:r>
                      <a:endParaRPr sz="1800" dirty="0">
                        <a:latin typeface="Trebuchet MS"/>
                        <a:cs typeface="Trebuchet MS"/>
                      </a:endParaRPr>
                    </a:p>
                  </a:txBody>
                  <a:tcPr marL="0" marR="0" marT="0" marB="0">
                    <a:solidFill>
                      <a:srgbClr val="ECEBEB"/>
                    </a:solidFill>
                  </a:tcPr>
                </a:tc>
                <a:tc>
                  <a:txBody>
                    <a:bodyPr/>
                    <a:lstStyle/>
                    <a:p>
                      <a:pPr marR="22225" algn="r">
                        <a:lnSpc>
                          <a:spcPts val="2035"/>
                        </a:lnSpc>
                      </a:pPr>
                      <a:r>
                        <a:rPr sz="1800" spc="-5" dirty="0">
                          <a:latin typeface="Trebuchet MS"/>
                          <a:cs typeface="Trebuchet MS"/>
                        </a:rPr>
                        <a:t>2,1</a:t>
                      </a:r>
                      <a:endParaRPr sz="1800" dirty="0">
                        <a:latin typeface="Trebuchet MS"/>
                        <a:cs typeface="Trebuchet MS"/>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tc>
                  <a:txBody>
                    <a:bodyPr/>
                    <a:lstStyle/>
                    <a:p>
                      <a:pPr>
                        <a:lnSpc>
                          <a:spcPct val="100000"/>
                        </a:lnSpc>
                      </a:pPr>
                      <a:endParaRPr sz="1600" dirty="0">
                        <a:latin typeface="Times New Roman"/>
                        <a:cs typeface="Times New Roman"/>
                      </a:endParaRPr>
                    </a:p>
                  </a:txBody>
                  <a:tcPr marL="0" marR="0" marT="0" marB="0">
                    <a:solidFill>
                      <a:srgbClr val="ECEBEB"/>
                    </a:solidFill>
                  </a:tcPr>
                </a:tc>
                <a:extLst>
                  <a:ext uri="{0D108BD9-81ED-4DB2-BD59-A6C34878D82A}">
                    <a16:rowId xmlns:a16="http://schemas.microsoft.com/office/drawing/2014/main" val="10006"/>
                  </a:ext>
                </a:extLst>
              </a:tr>
            </a:tbl>
          </a:graphicData>
        </a:graphic>
      </p:graphicFrame>
      <p:cxnSp>
        <p:nvCxnSpPr>
          <p:cNvPr id="23" name="Elbow Connector 22">
            <a:extLst>
              <a:ext uri="{FF2B5EF4-FFF2-40B4-BE49-F238E27FC236}">
                <a16:creationId xmlns:a16="http://schemas.microsoft.com/office/drawing/2014/main" id="{F6326E3C-402F-F14D-BBD4-CC5C07024C3E}"/>
              </a:ext>
            </a:extLst>
          </p:cNvPr>
          <p:cNvCxnSpPr>
            <a:cxnSpLocks/>
            <a:stCxn id="17" idx="2"/>
            <a:endCxn id="18" idx="2"/>
          </p:cNvCxnSpPr>
          <p:nvPr/>
        </p:nvCxnSpPr>
        <p:spPr>
          <a:xfrm rot="16200000" flipH="1">
            <a:off x="2814712" y="2566056"/>
            <a:ext cx="21407" cy="2859505"/>
          </a:xfrm>
          <a:prstGeom prst="bentConnector3">
            <a:avLst>
              <a:gd name="adj1" fmla="val 1167875"/>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A660C48-BD68-B942-A245-7EB003FAC170}"/>
              </a:ext>
            </a:extLst>
          </p:cNvPr>
          <p:cNvSpPr txBox="1"/>
          <p:nvPr/>
        </p:nvSpPr>
        <p:spPr>
          <a:xfrm>
            <a:off x="2454441" y="4299945"/>
            <a:ext cx="966931" cy="369332"/>
          </a:xfrm>
          <a:prstGeom prst="rect">
            <a:avLst/>
          </a:prstGeom>
          <a:noFill/>
        </p:spPr>
        <p:txBody>
          <a:bodyPr wrap="none" rtlCol="0">
            <a:spAutoFit/>
          </a:bodyPr>
          <a:lstStyle/>
          <a:p>
            <a:r>
              <a:rPr lang="en-US" dirty="0"/>
              <a:t>Ratings</a:t>
            </a:r>
          </a:p>
        </p:txBody>
      </p:sp>
      <p:sp>
        <p:nvSpPr>
          <p:cNvPr id="25" name="TextBox 24">
            <a:extLst>
              <a:ext uri="{FF2B5EF4-FFF2-40B4-BE49-F238E27FC236}">
                <a16:creationId xmlns:a16="http://schemas.microsoft.com/office/drawing/2014/main" id="{FAE6CAB0-21DB-EA46-BF61-6FCA37CFAA18}"/>
              </a:ext>
            </a:extLst>
          </p:cNvPr>
          <p:cNvSpPr txBox="1"/>
          <p:nvPr/>
        </p:nvSpPr>
        <p:spPr>
          <a:xfrm>
            <a:off x="6890083" y="4259837"/>
            <a:ext cx="966931" cy="369332"/>
          </a:xfrm>
          <a:prstGeom prst="rect">
            <a:avLst/>
          </a:prstGeom>
          <a:noFill/>
        </p:spPr>
        <p:txBody>
          <a:bodyPr wrap="none" rtlCol="0">
            <a:spAutoFit/>
          </a:bodyPr>
          <a:lstStyle/>
          <a:p>
            <a:r>
              <a:rPr lang="en-US" dirty="0"/>
              <a:t>Ratings</a:t>
            </a:r>
          </a:p>
        </p:txBody>
      </p:sp>
      <p:sp>
        <p:nvSpPr>
          <p:cNvPr id="26" name="TextBox 25">
            <a:extLst>
              <a:ext uri="{FF2B5EF4-FFF2-40B4-BE49-F238E27FC236}">
                <a16:creationId xmlns:a16="http://schemas.microsoft.com/office/drawing/2014/main" id="{78EEF7EF-D3D9-A249-8DDB-311A2BB9D69A}"/>
              </a:ext>
            </a:extLst>
          </p:cNvPr>
          <p:cNvSpPr txBox="1"/>
          <p:nvPr/>
        </p:nvSpPr>
        <p:spPr>
          <a:xfrm>
            <a:off x="7234990" y="1223866"/>
            <a:ext cx="659155" cy="369332"/>
          </a:xfrm>
          <a:prstGeom prst="rect">
            <a:avLst/>
          </a:prstGeom>
          <a:noFill/>
        </p:spPr>
        <p:txBody>
          <a:bodyPr wrap="none" rtlCol="0">
            <a:spAutoFit/>
          </a:bodyPr>
          <a:lstStyle/>
          <a:p>
            <a:r>
              <a:rPr lang="en-US" dirty="0"/>
              <a:t>Sum</a:t>
            </a:r>
          </a:p>
        </p:txBody>
      </p:sp>
    </p:spTree>
    <p:extLst>
      <p:ext uri="{BB962C8B-B14F-4D97-AF65-F5344CB8AC3E}">
        <p14:creationId xmlns:p14="http://schemas.microsoft.com/office/powerpoint/2010/main" val="12474285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a:t>
            </a:r>
            <a:r>
              <a:rPr lang="en-US" spc="-5" dirty="0"/>
              <a:t>it all</a:t>
            </a:r>
            <a:r>
              <a:rPr lang="en-US" spc="-60" dirty="0"/>
              <a:t> </a:t>
            </a:r>
            <a:r>
              <a:rPr lang="en-US" spc="-10" dirty="0"/>
              <a:t>together</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54</a:t>
            </a:fld>
            <a:endParaRPr lang="en-US" dirty="0"/>
          </a:p>
        </p:txBody>
      </p:sp>
      <p:sp>
        <p:nvSpPr>
          <p:cNvPr id="5" name="object 3"/>
          <p:cNvSpPr/>
          <p:nvPr/>
        </p:nvSpPr>
        <p:spPr>
          <a:xfrm>
            <a:off x="152400" y="1490980"/>
            <a:ext cx="8679180" cy="524764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63812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65" dirty="0"/>
              <a:t>Let’s </a:t>
            </a:r>
            <a:r>
              <a:rPr lang="en-US" spc="-5" dirty="0"/>
              <a:t>illustrate with another</a:t>
            </a:r>
            <a:r>
              <a:rPr lang="en-US" spc="15" dirty="0"/>
              <a:t> </a:t>
            </a:r>
            <a:r>
              <a:rPr lang="en-US" spc="-5" dirty="0"/>
              <a:t>example</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55</a:t>
            </a:fld>
            <a:endParaRPr lang="en-US" dirty="0"/>
          </a:p>
        </p:txBody>
      </p:sp>
      <p:sp>
        <p:nvSpPr>
          <p:cNvPr id="5" name="object 3"/>
          <p:cNvSpPr txBox="1"/>
          <p:nvPr/>
        </p:nvSpPr>
        <p:spPr>
          <a:xfrm>
            <a:off x="797941" y="2294509"/>
            <a:ext cx="7662545" cy="330200"/>
          </a:xfrm>
          <a:prstGeom prst="rect">
            <a:avLst/>
          </a:prstGeom>
        </p:spPr>
        <p:txBody>
          <a:bodyPr vert="horz" wrap="square" lIns="0" tIns="12700" rIns="0" bIns="0" rtlCol="0">
            <a:spAutoFit/>
          </a:bodyPr>
          <a:lstStyle/>
          <a:p>
            <a:pPr marL="395605" indent="-382905">
              <a:lnSpc>
                <a:spcPct val="100000"/>
              </a:lnSpc>
              <a:spcBef>
                <a:spcPts val="100"/>
              </a:spcBef>
              <a:buFont typeface="Arial"/>
              <a:buChar char="■"/>
              <a:tabLst>
                <a:tab pos="395605" algn="l"/>
                <a:tab pos="396240" algn="l"/>
              </a:tabLst>
            </a:pPr>
            <a:r>
              <a:rPr sz="2000" spc="-5" dirty="0">
                <a:solidFill>
                  <a:srgbClr val="492217"/>
                </a:solidFill>
                <a:latin typeface="Trebuchet MS"/>
                <a:cs typeface="Trebuchet MS"/>
              </a:rPr>
              <a:t>How many movies </a:t>
            </a:r>
            <a:r>
              <a:rPr sz="2000" dirty="0">
                <a:solidFill>
                  <a:srgbClr val="492217"/>
                </a:solidFill>
                <a:latin typeface="Trebuchet MS"/>
                <a:cs typeface="Trebuchet MS"/>
              </a:rPr>
              <a:t>did each </a:t>
            </a:r>
            <a:r>
              <a:rPr sz="2000" spc="-5" dirty="0">
                <a:solidFill>
                  <a:srgbClr val="492217"/>
                </a:solidFill>
                <a:latin typeface="Trebuchet MS"/>
                <a:cs typeface="Trebuchet MS"/>
              </a:rPr>
              <a:t>user </a:t>
            </a:r>
            <a:r>
              <a:rPr sz="2000" dirty="0">
                <a:solidFill>
                  <a:srgbClr val="492217"/>
                </a:solidFill>
                <a:latin typeface="Trebuchet MS"/>
                <a:cs typeface="Trebuchet MS"/>
              </a:rPr>
              <a:t>rate in the MovieLens data</a:t>
            </a:r>
            <a:r>
              <a:rPr sz="2000" spc="-165" dirty="0">
                <a:solidFill>
                  <a:srgbClr val="492217"/>
                </a:solidFill>
                <a:latin typeface="Trebuchet MS"/>
                <a:cs typeface="Trebuchet MS"/>
              </a:rPr>
              <a:t> </a:t>
            </a:r>
            <a:r>
              <a:rPr sz="2000" spc="-5" dirty="0">
                <a:solidFill>
                  <a:srgbClr val="492217"/>
                </a:solidFill>
                <a:latin typeface="Trebuchet MS"/>
                <a:cs typeface="Trebuchet MS"/>
              </a:rPr>
              <a:t>set?</a:t>
            </a:r>
            <a:endParaRPr sz="2000">
              <a:latin typeface="Trebuchet MS"/>
              <a:cs typeface="Trebuchet MS"/>
            </a:endParaRPr>
          </a:p>
        </p:txBody>
      </p:sp>
      <p:sp>
        <p:nvSpPr>
          <p:cNvPr id="6" name="object 4"/>
          <p:cNvSpPr/>
          <p:nvPr/>
        </p:nvSpPr>
        <p:spPr>
          <a:xfrm>
            <a:off x="609600" y="3012439"/>
            <a:ext cx="1798320" cy="1798319"/>
          </a:xfrm>
          <a:prstGeom prst="rect">
            <a:avLst/>
          </a:prstGeom>
          <a:blipFill>
            <a:blip r:embed="rId2" cstate="print"/>
            <a:stretch>
              <a:fillRect/>
            </a:stretch>
          </a:blipFill>
        </p:spPr>
        <p:txBody>
          <a:bodyPr wrap="square" lIns="0" tIns="0" rIns="0" bIns="0" rtlCol="0"/>
          <a:lstStyle/>
          <a:p>
            <a:endParaRPr/>
          </a:p>
        </p:txBody>
      </p:sp>
      <p:sp>
        <p:nvSpPr>
          <p:cNvPr id="7" name="object 5"/>
          <p:cNvSpPr/>
          <p:nvPr/>
        </p:nvSpPr>
        <p:spPr>
          <a:xfrm>
            <a:off x="982980" y="5133340"/>
            <a:ext cx="1297939" cy="1036320"/>
          </a:xfrm>
          <a:prstGeom prst="rect">
            <a:avLst/>
          </a:prstGeom>
          <a:blipFill>
            <a:blip r:embed="rId3" cstate="print"/>
            <a:stretch>
              <a:fillRect/>
            </a:stretch>
          </a:blipFill>
        </p:spPr>
        <p:txBody>
          <a:bodyPr wrap="square" lIns="0" tIns="0" rIns="0" bIns="0" rtlCol="0"/>
          <a:lstStyle/>
          <a:p>
            <a:endParaRPr/>
          </a:p>
        </p:txBody>
      </p:sp>
      <p:sp>
        <p:nvSpPr>
          <p:cNvPr id="8" name="object 6"/>
          <p:cNvSpPr/>
          <p:nvPr/>
        </p:nvSpPr>
        <p:spPr>
          <a:xfrm>
            <a:off x="3695699" y="2992120"/>
            <a:ext cx="3647439" cy="363982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80947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t>How </a:t>
            </a:r>
            <a:r>
              <a:rPr lang="en-US" spc="-25" dirty="0"/>
              <a:t>MapReduce </a:t>
            </a:r>
            <a:r>
              <a:rPr lang="en-US" spc="-35" dirty="0"/>
              <a:t>Works:</a:t>
            </a:r>
            <a:r>
              <a:rPr lang="en-US" spc="-15" dirty="0"/>
              <a:t> </a:t>
            </a:r>
            <a:r>
              <a:rPr lang="en-US" spc="-5" dirty="0"/>
              <a:t>Mapping</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56</a:t>
            </a:fld>
            <a:endParaRPr lang="en-US" dirty="0"/>
          </a:p>
        </p:txBody>
      </p:sp>
      <p:sp>
        <p:nvSpPr>
          <p:cNvPr id="18" name="object 3"/>
          <p:cNvSpPr txBox="1"/>
          <p:nvPr/>
        </p:nvSpPr>
        <p:spPr>
          <a:xfrm>
            <a:off x="152400" y="2020315"/>
            <a:ext cx="7131684" cy="330200"/>
          </a:xfrm>
          <a:prstGeom prst="rect">
            <a:avLst/>
          </a:prstGeom>
        </p:spPr>
        <p:txBody>
          <a:bodyPr vert="horz" wrap="square" lIns="0" tIns="12700" rIns="0" bIns="0" rtlCol="0">
            <a:spAutoFit/>
          </a:bodyPr>
          <a:lstStyle/>
          <a:p>
            <a:pPr marL="396240" indent="-383540">
              <a:spcBef>
                <a:spcPts val="100"/>
              </a:spcBef>
              <a:buFont typeface="Arial"/>
              <a:buChar char="■"/>
              <a:tabLst>
                <a:tab pos="395605" algn="l"/>
                <a:tab pos="396240" algn="l"/>
              </a:tabLst>
            </a:pPr>
            <a:r>
              <a:rPr sz="2000" dirty="0">
                <a:solidFill>
                  <a:srgbClr val="492217"/>
                </a:solidFill>
                <a:latin typeface="Trebuchet MS"/>
                <a:cs typeface="Trebuchet MS"/>
              </a:rPr>
              <a:t>The </a:t>
            </a:r>
            <a:r>
              <a:rPr sz="2000" spc="-5" dirty="0">
                <a:solidFill>
                  <a:srgbClr val="492217"/>
                </a:solidFill>
                <a:latin typeface="Trebuchet MS"/>
                <a:cs typeface="Trebuchet MS"/>
              </a:rPr>
              <a:t>MAPPER </a:t>
            </a:r>
            <a:r>
              <a:rPr sz="2000" dirty="0">
                <a:solidFill>
                  <a:srgbClr val="492217"/>
                </a:solidFill>
                <a:latin typeface="Trebuchet MS"/>
                <a:cs typeface="Trebuchet MS"/>
              </a:rPr>
              <a:t>converts raw </a:t>
            </a:r>
            <a:r>
              <a:rPr sz="2000" spc="-5" dirty="0">
                <a:solidFill>
                  <a:srgbClr val="492217"/>
                </a:solidFill>
                <a:latin typeface="Trebuchet MS"/>
                <a:cs typeface="Trebuchet MS"/>
              </a:rPr>
              <a:t>source </a:t>
            </a:r>
            <a:r>
              <a:rPr sz="2000" dirty="0">
                <a:solidFill>
                  <a:srgbClr val="492217"/>
                </a:solidFill>
                <a:latin typeface="Trebuchet MS"/>
                <a:cs typeface="Trebuchet MS"/>
              </a:rPr>
              <a:t>data into </a:t>
            </a:r>
            <a:r>
              <a:rPr sz="2000" b="1" spc="-5" dirty="0">
                <a:solidFill>
                  <a:srgbClr val="492217"/>
                </a:solidFill>
                <a:latin typeface="Trebuchet MS"/>
                <a:cs typeface="Trebuchet MS"/>
              </a:rPr>
              <a:t>key/value</a:t>
            </a:r>
            <a:r>
              <a:rPr sz="2000" b="1" spc="-150" dirty="0">
                <a:solidFill>
                  <a:srgbClr val="492217"/>
                </a:solidFill>
                <a:latin typeface="Trebuchet MS"/>
                <a:cs typeface="Trebuchet MS"/>
              </a:rPr>
              <a:t> </a:t>
            </a:r>
            <a:r>
              <a:rPr sz="2000" dirty="0">
                <a:solidFill>
                  <a:srgbClr val="492217"/>
                </a:solidFill>
                <a:latin typeface="Trebuchet MS"/>
                <a:cs typeface="Trebuchet MS"/>
              </a:rPr>
              <a:t>pairs</a:t>
            </a:r>
            <a:endParaRPr sz="2000">
              <a:solidFill>
                <a:prstClr val="black"/>
              </a:solidFill>
              <a:latin typeface="Trebuchet MS"/>
              <a:cs typeface="Trebuchet MS"/>
            </a:endParaRPr>
          </a:p>
        </p:txBody>
      </p:sp>
      <p:sp>
        <p:nvSpPr>
          <p:cNvPr id="19" name="object 4"/>
          <p:cNvSpPr/>
          <p:nvPr/>
        </p:nvSpPr>
        <p:spPr>
          <a:xfrm>
            <a:off x="2239010" y="2900679"/>
            <a:ext cx="6426200" cy="764540"/>
          </a:xfrm>
          <a:custGeom>
            <a:avLst/>
            <a:gdLst/>
            <a:ahLst/>
            <a:cxnLst/>
            <a:rect l="l" t="t" r="r" b="b"/>
            <a:pathLst>
              <a:path w="6426200" h="764539">
                <a:moveTo>
                  <a:pt x="0" y="764540"/>
                </a:moveTo>
                <a:lnTo>
                  <a:pt x="6426199" y="764540"/>
                </a:lnTo>
                <a:lnTo>
                  <a:pt x="6426199" y="0"/>
                </a:lnTo>
                <a:lnTo>
                  <a:pt x="0" y="0"/>
                </a:lnTo>
                <a:lnTo>
                  <a:pt x="0" y="764540"/>
                </a:lnTo>
                <a:close/>
              </a:path>
            </a:pathLst>
          </a:custGeom>
          <a:solidFill>
            <a:srgbClr val="F3C72D"/>
          </a:solidFill>
        </p:spPr>
        <p:txBody>
          <a:bodyPr wrap="square" lIns="0" tIns="0" rIns="0" bIns="0" rtlCol="0"/>
          <a:lstStyle/>
          <a:p>
            <a:endParaRPr>
              <a:solidFill>
                <a:prstClr val="black"/>
              </a:solidFill>
              <a:latin typeface="Calibri"/>
            </a:endParaRPr>
          </a:p>
        </p:txBody>
      </p:sp>
      <p:sp>
        <p:nvSpPr>
          <p:cNvPr id="20" name="object 5"/>
          <p:cNvSpPr/>
          <p:nvPr/>
        </p:nvSpPr>
        <p:spPr>
          <a:xfrm>
            <a:off x="2239010" y="2900679"/>
            <a:ext cx="6426200" cy="764540"/>
          </a:xfrm>
          <a:custGeom>
            <a:avLst/>
            <a:gdLst/>
            <a:ahLst/>
            <a:cxnLst/>
            <a:rect l="l" t="t" r="r" b="b"/>
            <a:pathLst>
              <a:path w="6426200" h="764539">
                <a:moveTo>
                  <a:pt x="0" y="728980"/>
                </a:moveTo>
                <a:lnTo>
                  <a:pt x="0" y="764540"/>
                </a:lnTo>
                <a:lnTo>
                  <a:pt x="35559" y="764540"/>
                </a:lnTo>
                <a:lnTo>
                  <a:pt x="0" y="728980"/>
                </a:lnTo>
                <a:close/>
              </a:path>
              <a:path w="6426200" h="764539">
                <a:moveTo>
                  <a:pt x="35559" y="0"/>
                </a:moveTo>
                <a:lnTo>
                  <a:pt x="0" y="35560"/>
                </a:lnTo>
                <a:lnTo>
                  <a:pt x="0" y="728980"/>
                </a:lnTo>
                <a:lnTo>
                  <a:pt x="35559" y="764540"/>
                </a:lnTo>
                <a:lnTo>
                  <a:pt x="35559" y="0"/>
                </a:lnTo>
                <a:close/>
              </a:path>
              <a:path w="6426200" h="764539">
                <a:moveTo>
                  <a:pt x="6390640" y="728980"/>
                </a:moveTo>
                <a:lnTo>
                  <a:pt x="35559" y="728980"/>
                </a:lnTo>
                <a:lnTo>
                  <a:pt x="35559" y="764540"/>
                </a:lnTo>
                <a:lnTo>
                  <a:pt x="6390640" y="764540"/>
                </a:lnTo>
                <a:lnTo>
                  <a:pt x="6390640" y="728980"/>
                </a:lnTo>
                <a:close/>
              </a:path>
              <a:path w="6426200" h="764539">
                <a:moveTo>
                  <a:pt x="6390640" y="0"/>
                </a:moveTo>
                <a:lnTo>
                  <a:pt x="6390640" y="764540"/>
                </a:lnTo>
                <a:lnTo>
                  <a:pt x="6426199" y="728980"/>
                </a:lnTo>
                <a:lnTo>
                  <a:pt x="6426199" y="35560"/>
                </a:lnTo>
                <a:lnTo>
                  <a:pt x="6390640" y="0"/>
                </a:lnTo>
                <a:close/>
              </a:path>
              <a:path w="6426200" h="764539">
                <a:moveTo>
                  <a:pt x="6426199" y="728980"/>
                </a:moveTo>
                <a:lnTo>
                  <a:pt x="6390640" y="764540"/>
                </a:lnTo>
                <a:lnTo>
                  <a:pt x="6426199" y="764540"/>
                </a:lnTo>
                <a:lnTo>
                  <a:pt x="6426199" y="728980"/>
                </a:lnTo>
                <a:close/>
              </a:path>
              <a:path w="6426200" h="764539">
                <a:moveTo>
                  <a:pt x="35559" y="0"/>
                </a:moveTo>
                <a:lnTo>
                  <a:pt x="0" y="0"/>
                </a:lnTo>
                <a:lnTo>
                  <a:pt x="0" y="35560"/>
                </a:lnTo>
                <a:lnTo>
                  <a:pt x="35559" y="0"/>
                </a:lnTo>
                <a:close/>
              </a:path>
              <a:path w="6426200" h="764539">
                <a:moveTo>
                  <a:pt x="6390640" y="0"/>
                </a:moveTo>
                <a:lnTo>
                  <a:pt x="35559" y="0"/>
                </a:lnTo>
                <a:lnTo>
                  <a:pt x="35559" y="35560"/>
                </a:lnTo>
                <a:lnTo>
                  <a:pt x="6390640" y="35560"/>
                </a:lnTo>
                <a:lnTo>
                  <a:pt x="6390640" y="0"/>
                </a:lnTo>
                <a:close/>
              </a:path>
              <a:path w="6426200" h="764539">
                <a:moveTo>
                  <a:pt x="6426199" y="0"/>
                </a:moveTo>
                <a:lnTo>
                  <a:pt x="6390640" y="0"/>
                </a:lnTo>
                <a:lnTo>
                  <a:pt x="6426199" y="35560"/>
                </a:lnTo>
                <a:lnTo>
                  <a:pt x="6426199" y="0"/>
                </a:lnTo>
                <a:close/>
              </a:path>
            </a:pathLst>
          </a:custGeom>
          <a:solidFill>
            <a:srgbClr val="B3921F"/>
          </a:solidFill>
        </p:spPr>
        <p:txBody>
          <a:bodyPr wrap="square" lIns="0" tIns="0" rIns="0" bIns="0" rtlCol="0"/>
          <a:lstStyle/>
          <a:p>
            <a:endParaRPr>
              <a:solidFill>
                <a:prstClr val="black"/>
              </a:solidFill>
              <a:latin typeface="Calibri"/>
            </a:endParaRPr>
          </a:p>
        </p:txBody>
      </p:sp>
      <p:sp>
        <p:nvSpPr>
          <p:cNvPr id="21" name="object 6"/>
          <p:cNvSpPr txBox="1"/>
          <p:nvPr/>
        </p:nvSpPr>
        <p:spPr>
          <a:xfrm>
            <a:off x="2239010" y="3126041"/>
            <a:ext cx="6426200" cy="300355"/>
          </a:xfrm>
          <a:prstGeom prst="rect">
            <a:avLst/>
          </a:prstGeom>
        </p:spPr>
        <p:txBody>
          <a:bodyPr vert="horz" wrap="square" lIns="0" tIns="12700" rIns="0" bIns="0" rtlCol="0">
            <a:spAutoFit/>
          </a:bodyPr>
          <a:lstStyle/>
          <a:p>
            <a:pPr algn="ctr">
              <a:spcBef>
                <a:spcPts val="100"/>
              </a:spcBef>
            </a:pPr>
            <a:r>
              <a:rPr spc="-10" dirty="0">
                <a:solidFill>
                  <a:prstClr val="black"/>
                </a:solidFill>
                <a:latin typeface="Trebuchet MS"/>
                <a:cs typeface="Trebuchet MS"/>
              </a:rPr>
              <a:t>INPUT</a:t>
            </a:r>
            <a:r>
              <a:rPr spc="-35" dirty="0">
                <a:solidFill>
                  <a:prstClr val="black"/>
                </a:solidFill>
                <a:latin typeface="Trebuchet MS"/>
                <a:cs typeface="Trebuchet MS"/>
              </a:rPr>
              <a:t> </a:t>
            </a:r>
            <a:r>
              <a:rPr spc="-95" dirty="0">
                <a:solidFill>
                  <a:prstClr val="black"/>
                </a:solidFill>
                <a:latin typeface="Trebuchet MS"/>
                <a:cs typeface="Trebuchet MS"/>
              </a:rPr>
              <a:t>DATA</a:t>
            </a:r>
            <a:endParaRPr>
              <a:solidFill>
                <a:prstClr val="black"/>
              </a:solidFill>
              <a:latin typeface="Trebuchet MS"/>
              <a:cs typeface="Trebuchet MS"/>
            </a:endParaRPr>
          </a:p>
        </p:txBody>
      </p:sp>
      <p:sp>
        <p:nvSpPr>
          <p:cNvPr id="22" name="object 7"/>
          <p:cNvSpPr/>
          <p:nvPr/>
        </p:nvSpPr>
        <p:spPr>
          <a:xfrm>
            <a:off x="3574097" y="2891789"/>
            <a:ext cx="0" cy="778510"/>
          </a:xfrm>
          <a:custGeom>
            <a:avLst/>
            <a:gdLst/>
            <a:ahLst/>
            <a:cxnLst/>
            <a:rect l="l" t="t" r="r" b="b"/>
            <a:pathLst>
              <a:path h="778510">
                <a:moveTo>
                  <a:pt x="0" y="0"/>
                </a:moveTo>
                <a:lnTo>
                  <a:pt x="0" y="778510"/>
                </a:lnTo>
              </a:path>
            </a:pathLst>
          </a:custGeom>
          <a:ln w="15875">
            <a:solidFill>
              <a:srgbClr val="F3C72D"/>
            </a:solidFill>
          </a:ln>
        </p:spPr>
        <p:txBody>
          <a:bodyPr wrap="square" lIns="0" tIns="0" rIns="0" bIns="0" rtlCol="0"/>
          <a:lstStyle/>
          <a:p>
            <a:endParaRPr>
              <a:solidFill>
                <a:prstClr val="black"/>
              </a:solidFill>
              <a:latin typeface="Calibri"/>
            </a:endParaRPr>
          </a:p>
        </p:txBody>
      </p:sp>
      <p:sp>
        <p:nvSpPr>
          <p:cNvPr id="23" name="object 8"/>
          <p:cNvSpPr/>
          <p:nvPr/>
        </p:nvSpPr>
        <p:spPr>
          <a:xfrm>
            <a:off x="5429758" y="3666490"/>
            <a:ext cx="76200" cy="609600"/>
          </a:xfrm>
          <a:custGeom>
            <a:avLst/>
            <a:gdLst/>
            <a:ahLst/>
            <a:cxnLst/>
            <a:rect l="l" t="t" r="r" b="b"/>
            <a:pathLst>
              <a:path w="76200" h="609600">
                <a:moveTo>
                  <a:pt x="25310" y="533739"/>
                </a:moveTo>
                <a:lnTo>
                  <a:pt x="0" y="534416"/>
                </a:lnTo>
                <a:lnTo>
                  <a:pt x="40131" y="609600"/>
                </a:lnTo>
                <a:lnTo>
                  <a:pt x="69511" y="546481"/>
                </a:lnTo>
                <a:lnTo>
                  <a:pt x="25653" y="546481"/>
                </a:lnTo>
                <a:lnTo>
                  <a:pt x="25310" y="533739"/>
                </a:lnTo>
                <a:close/>
              </a:path>
              <a:path w="76200" h="609600">
                <a:moveTo>
                  <a:pt x="38011" y="533400"/>
                </a:moveTo>
                <a:lnTo>
                  <a:pt x="25310" y="533739"/>
                </a:lnTo>
                <a:lnTo>
                  <a:pt x="25653" y="546481"/>
                </a:lnTo>
                <a:lnTo>
                  <a:pt x="38353" y="546100"/>
                </a:lnTo>
                <a:lnTo>
                  <a:pt x="38011" y="533400"/>
                </a:lnTo>
                <a:close/>
              </a:path>
              <a:path w="76200" h="609600">
                <a:moveTo>
                  <a:pt x="76072" y="532384"/>
                </a:moveTo>
                <a:lnTo>
                  <a:pt x="38011" y="533400"/>
                </a:lnTo>
                <a:lnTo>
                  <a:pt x="38353" y="546100"/>
                </a:lnTo>
                <a:lnTo>
                  <a:pt x="25653" y="546481"/>
                </a:lnTo>
                <a:lnTo>
                  <a:pt x="69511" y="546481"/>
                </a:lnTo>
                <a:lnTo>
                  <a:pt x="76072" y="532384"/>
                </a:lnTo>
                <a:close/>
              </a:path>
              <a:path w="76200" h="609600">
                <a:moveTo>
                  <a:pt x="23621" y="0"/>
                </a:moveTo>
                <a:lnTo>
                  <a:pt x="10921" y="381"/>
                </a:lnTo>
                <a:lnTo>
                  <a:pt x="25310" y="533739"/>
                </a:lnTo>
                <a:lnTo>
                  <a:pt x="38011" y="533400"/>
                </a:lnTo>
                <a:lnTo>
                  <a:pt x="23621" y="0"/>
                </a:lnTo>
                <a:close/>
              </a:path>
            </a:pathLst>
          </a:custGeom>
          <a:solidFill>
            <a:srgbClr val="F3C72D"/>
          </a:solidFill>
        </p:spPr>
        <p:txBody>
          <a:bodyPr wrap="square" lIns="0" tIns="0" rIns="0" bIns="0" rtlCol="0"/>
          <a:lstStyle/>
          <a:p>
            <a:endParaRPr>
              <a:solidFill>
                <a:prstClr val="black"/>
              </a:solidFill>
              <a:latin typeface="Calibri"/>
            </a:endParaRPr>
          </a:p>
        </p:txBody>
      </p:sp>
      <p:sp>
        <p:nvSpPr>
          <p:cNvPr id="24" name="object 9"/>
          <p:cNvSpPr/>
          <p:nvPr/>
        </p:nvSpPr>
        <p:spPr>
          <a:xfrm>
            <a:off x="4314190" y="4315459"/>
            <a:ext cx="2316480" cy="792480"/>
          </a:xfrm>
          <a:custGeom>
            <a:avLst/>
            <a:gdLst/>
            <a:ahLst/>
            <a:cxnLst/>
            <a:rect l="l" t="t" r="r" b="b"/>
            <a:pathLst>
              <a:path w="2316479" h="792479">
                <a:moveTo>
                  <a:pt x="2184400" y="0"/>
                </a:moveTo>
                <a:lnTo>
                  <a:pt x="132080" y="0"/>
                </a:lnTo>
                <a:lnTo>
                  <a:pt x="90350" y="6738"/>
                </a:lnTo>
                <a:lnTo>
                  <a:pt x="54095" y="25497"/>
                </a:lnTo>
                <a:lnTo>
                  <a:pt x="25497" y="54095"/>
                </a:lnTo>
                <a:lnTo>
                  <a:pt x="6738" y="90350"/>
                </a:lnTo>
                <a:lnTo>
                  <a:pt x="0" y="132079"/>
                </a:lnTo>
                <a:lnTo>
                  <a:pt x="0" y="660400"/>
                </a:lnTo>
                <a:lnTo>
                  <a:pt x="6738" y="702129"/>
                </a:lnTo>
                <a:lnTo>
                  <a:pt x="25497" y="738384"/>
                </a:lnTo>
                <a:lnTo>
                  <a:pt x="54095" y="766982"/>
                </a:lnTo>
                <a:lnTo>
                  <a:pt x="90350" y="785741"/>
                </a:lnTo>
                <a:lnTo>
                  <a:pt x="132080" y="792479"/>
                </a:lnTo>
                <a:lnTo>
                  <a:pt x="2184400" y="792479"/>
                </a:lnTo>
                <a:lnTo>
                  <a:pt x="2226129" y="785741"/>
                </a:lnTo>
                <a:lnTo>
                  <a:pt x="2262384" y="766982"/>
                </a:lnTo>
                <a:lnTo>
                  <a:pt x="2290982" y="738384"/>
                </a:lnTo>
                <a:lnTo>
                  <a:pt x="2309741" y="702129"/>
                </a:lnTo>
                <a:lnTo>
                  <a:pt x="2316480" y="660400"/>
                </a:lnTo>
                <a:lnTo>
                  <a:pt x="2316480" y="132079"/>
                </a:lnTo>
                <a:lnTo>
                  <a:pt x="2309741" y="90350"/>
                </a:lnTo>
                <a:lnTo>
                  <a:pt x="2290982" y="54095"/>
                </a:lnTo>
                <a:lnTo>
                  <a:pt x="2262384" y="25497"/>
                </a:lnTo>
                <a:lnTo>
                  <a:pt x="2226129" y="6738"/>
                </a:lnTo>
                <a:lnTo>
                  <a:pt x="2184400" y="0"/>
                </a:lnTo>
                <a:close/>
              </a:path>
            </a:pathLst>
          </a:custGeom>
          <a:solidFill>
            <a:srgbClr val="F3C72D"/>
          </a:solidFill>
        </p:spPr>
        <p:txBody>
          <a:bodyPr wrap="square" lIns="0" tIns="0" rIns="0" bIns="0" rtlCol="0"/>
          <a:lstStyle/>
          <a:p>
            <a:endParaRPr>
              <a:solidFill>
                <a:prstClr val="black"/>
              </a:solidFill>
              <a:latin typeface="Calibri"/>
            </a:endParaRPr>
          </a:p>
        </p:txBody>
      </p:sp>
      <p:sp>
        <p:nvSpPr>
          <p:cNvPr id="25" name="object 10"/>
          <p:cNvSpPr/>
          <p:nvPr/>
        </p:nvSpPr>
        <p:spPr>
          <a:xfrm>
            <a:off x="4314190" y="4315459"/>
            <a:ext cx="2316480" cy="792480"/>
          </a:xfrm>
          <a:custGeom>
            <a:avLst/>
            <a:gdLst/>
            <a:ahLst/>
            <a:cxnLst/>
            <a:rect l="l" t="t" r="r" b="b"/>
            <a:pathLst>
              <a:path w="2316479" h="792479">
                <a:moveTo>
                  <a:pt x="2184400" y="0"/>
                </a:moveTo>
                <a:lnTo>
                  <a:pt x="132080" y="0"/>
                </a:lnTo>
                <a:lnTo>
                  <a:pt x="118618" y="634"/>
                </a:lnTo>
                <a:lnTo>
                  <a:pt x="80645" y="10413"/>
                </a:lnTo>
                <a:lnTo>
                  <a:pt x="38735" y="38734"/>
                </a:lnTo>
                <a:lnTo>
                  <a:pt x="15875" y="69214"/>
                </a:lnTo>
                <a:lnTo>
                  <a:pt x="2667" y="105409"/>
                </a:lnTo>
                <a:lnTo>
                  <a:pt x="0" y="132079"/>
                </a:lnTo>
                <a:lnTo>
                  <a:pt x="0" y="660400"/>
                </a:lnTo>
                <a:lnTo>
                  <a:pt x="5969" y="699642"/>
                </a:lnTo>
                <a:lnTo>
                  <a:pt x="22606" y="734187"/>
                </a:lnTo>
                <a:lnTo>
                  <a:pt x="58293" y="769873"/>
                </a:lnTo>
                <a:lnTo>
                  <a:pt x="92837" y="786638"/>
                </a:lnTo>
                <a:lnTo>
                  <a:pt x="132080" y="792479"/>
                </a:lnTo>
                <a:lnTo>
                  <a:pt x="2184400" y="792479"/>
                </a:lnTo>
                <a:lnTo>
                  <a:pt x="2223642" y="786638"/>
                </a:lnTo>
                <a:lnTo>
                  <a:pt x="2258187" y="769873"/>
                </a:lnTo>
                <a:lnTo>
                  <a:pt x="2274264" y="757046"/>
                </a:lnTo>
                <a:lnTo>
                  <a:pt x="132080" y="756919"/>
                </a:lnTo>
                <a:lnTo>
                  <a:pt x="120396" y="756284"/>
                </a:lnTo>
                <a:lnTo>
                  <a:pt x="76962" y="739647"/>
                </a:lnTo>
                <a:lnTo>
                  <a:pt x="46227" y="704722"/>
                </a:lnTo>
                <a:lnTo>
                  <a:pt x="35605" y="660400"/>
                </a:lnTo>
                <a:lnTo>
                  <a:pt x="35560" y="132079"/>
                </a:lnTo>
                <a:lnTo>
                  <a:pt x="36195" y="120395"/>
                </a:lnTo>
                <a:lnTo>
                  <a:pt x="52959" y="76962"/>
                </a:lnTo>
                <a:lnTo>
                  <a:pt x="87757" y="46227"/>
                </a:lnTo>
                <a:lnTo>
                  <a:pt x="133858" y="35559"/>
                </a:lnTo>
                <a:lnTo>
                  <a:pt x="2274317" y="35559"/>
                </a:lnTo>
                <a:lnTo>
                  <a:pt x="2268346" y="30225"/>
                </a:lnTo>
                <a:lnTo>
                  <a:pt x="2223642" y="5968"/>
                </a:lnTo>
                <a:lnTo>
                  <a:pt x="2197862" y="634"/>
                </a:lnTo>
                <a:lnTo>
                  <a:pt x="2184400" y="0"/>
                </a:lnTo>
                <a:close/>
              </a:path>
              <a:path w="2316479" h="792479">
                <a:moveTo>
                  <a:pt x="2274317" y="35559"/>
                </a:moveTo>
                <a:lnTo>
                  <a:pt x="2184400" y="35559"/>
                </a:lnTo>
                <a:lnTo>
                  <a:pt x="2196211" y="36194"/>
                </a:lnTo>
                <a:lnTo>
                  <a:pt x="2205736" y="37845"/>
                </a:lnTo>
                <a:lnTo>
                  <a:pt x="2247138" y="58673"/>
                </a:lnTo>
                <a:lnTo>
                  <a:pt x="2274062" y="96138"/>
                </a:lnTo>
                <a:lnTo>
                  <a:pt x="2280978" y="132079"/>
                </a:lnTo>
                <a:lnTo>
                  <a:pt x="2280919" y="660400"/>
                </a:lnTo>
                <a:lnTo>
                  <a:pt x="2272729" y="699642"/>
                </a:lnTo>
                <a:lnTo>
                  <a:pt x="2244598" y="735838"/>
                </a:lnTo>
                <a:lnTo>
                  <a:pt x="2202180" y="755395"/>
                </a:lnTo>
                <a:lnTo>
                  <a:pt x="2182621" y="757046"/>
                </a:lnTo>
                <a:lnTo>
                  <a:pt x="2274264" y="757046"/>
                </a:lnTo>
                <a:lnTo>
                  <a:pt x="2300605" y="723391"/>
                </a:lnTo>
                <a:lnTo>
                  <a:pt x="2313813" y="687069"/>
                </a:lnTo>
                <a:lnTo>
                  <a:pt x="2316480" y="660400"/>
                </a:lnTo>
                <a:lnTo>
                  <a:pt x="2316480" y="132079"/>
                </a:lnTo>
                <a:lnTo>
                  <a:pt x="2310638" y="92837"/>
                </a:lnTo>
                <a:lnTo>
                  <a:pt x="2293874" y="58292"/>
                </a:lnTo>
                <a:lnTo>
                  <a:pt x="2277871" y="38734"/>
                </a:lnTo>
                <a:lnTo>
                  <a:pt x="2274317" y="35559"/>
                </a:lnTo>
                <a:close/>
              </a:path>
            </a:pathLst>
          </a:custGeom>
          <a:solidFill>
            <a:srgbClr val="B3921F"/>
          </a:solidFill>
        </p:spPr>
        <p:txBody>
          <a:bodyPr wrap="square" lIns="0" tIns="0" rIns="0" bIns="0" rtlCol="0"/>
          <a:lstStyle/>
          <a:p>
            <a:endParaRPr>
              <a:solidFill>
                <a:prstClr val="black"/>
              </a:solidFill>
              <a:latin typeface="Calibri"/>
            </a:endParaRPr>
          </a:p>
        </p:txBody>
      </p:sp>
      <p:sp>
        <p:nvSpPr>
          <p:cNvPr id="26" name="object 11"/>
          <p:cNvSpPr txBox="1"/>
          <p:nvPr/>
        </p:nvSpPr>
        <p:spPr>
          <a:xfrm>
            <a:off x="5086350" y="4556379"/>
            <a:ext cx="774700" cy="299720"/>
          </a:xfrm>
          <a:prstGeom prst="rect">
            <a:avLst/>
          </a:prstGeom>
        </p:spPr>
        <p:txBody>
          <a:bodyPr vert="horz" wrap="square" lIns="0" tIns="12700" rIns="0" bIns="0" rtlCol="0">
            <a:spAutoFit/>
          </a:bodyPr>
          <a:lstStyle/>
          <a:p>
            <a:pPr marL="12700">
              <a:spcBef>
                <a:spcPts val="100"/>
              </a:spcBef>
            </a:pPr>
            <a:r>
              <a:rPr spc="-10" dirty="0">
                <a:solidFill>
                  <a:prstClr val="black"/>
                </a:solidFill>
                <a:latin typeface="Trebuchet MS"/>
                <a:cs typeface="Trebuchet MS"/>
              </a:rPr>
              <a:t>Mapper</a:t>
            </a:r>
            <a:endParaRPr>
              <a:solidFill>
                <a:prstClr val="black"/>
              </a:solidFill>
              <a:latin typeface="Trebuchet MS"/>
              <a:cs typeface="Trebuchet MS"/>
            </a:endParaRPr>
          </a:p>
        </p:txBody>
      </p:sp>
      <p:sp>
        <p:nvSpPr>
          <p:cNvPr id="27" name="object 12"/>
          <p:cNvSpPr/>
          <p:nvPr/>
        </p:nvSpPr>
        <p:spPr>
          <a:xfrm>
            <a:off x="2254250" y="5643879"/>
            <a:ext cx="6426200" cy="764540"/>
          </a:xfrm>
          <a:custGeom>
            <a:avLst/>
            <a:gdLst/>
            <a:ahLst/>
            <a:cxnLst/>
            <a:rect l="l" t="t" r="r" b="b"/>
            <a:pathLst>
              <a:path w="6426200" h="764539">
                <a:moveTo>
                  <a:pt x="0" y="764540"/>
                </a:moveTo>
                <a:lnTo>
                  <a:pt x="6426200" y="764540"/>
                </a:lnTo>
                <a:lnTo>
                  <a:pt x="6426200" y="0"/>
                </a:lnTo>
                <a:lnTo>
                  <a:pt x="0" y="0"/>
                </a:lnTo>
                <a:lnTo>
                  <a:pt x="0" y="764540"/>
                </a:lnTo>
                <a:close/>
              </a:path>
            </a:pathLst>
          </a:custGeom>
          <a:solidFill>
            <a:srgbClr val="F3C72D"/>
          </a:solidFill>
        </p:spPr>
        <p:txBody>
          <a:bodyPr wrap="square" lIns="0" tIns="0" rIns="0" bIns="0" rtlCol="0"/>
          <a:lstStyle/>
          <a:p>
            <a:endParaRPr>
              <a:solidFill>
                <a:prstClr val="black"/>
              </a:solidFill>
              <a:latin typeface="Calibri"/>
            </a:endParaRPr>
          </a:p>
        </p:txBody>
      </p:sp>
      <p:sp>
        <p:nvSpPr>
          <p:cNvPr id="28" name="object 13"/>
          <p:cNvSpPr/>
          <p:nvPr/>
        </p:nvSpPr>
        <p:spPr>
          <a:xfrm>
            <a:off x="2254250" y="5643879"/>
            <a:ext cx="6426200" cy="764540"/>
          </a:xfrm>
          <a:custGeom>
            <a:avLst/>
            <a:gdLst/>
            <a:ahLst/>
            <a:cxnLst/>
            <a:rect l="l" t="t" r="r" b="b"/>
            <a:pathLst>
              <a:path w="6426200" h="764539">
                <a:moveTo>
                  <a:pt x="0" y="728980"/>
                </a:moveTo>
                <a:lnTo>
                  <a:pt x="0" y="764540"/>
                </a:lnTo>
                <a:lnTo>
                  <a:pt x="35560" y="764540"/>
                </a:lnTo>
                <a:lnTo>
                  <a:pt x="0" y="728980"/>
                </a:lnTo>
                <a:close/>
              </a:path>
              <a:path w="6426200" h="764539">
                <a:moveTo>
                  <a:pt x="35560" y="0"/>
                </a:moveTo>
                <a:lnTo>
                  <a:pt x="0" y="35560"/>
                </a:lnTo>
                <a:lnTo>
                  <a:pt x="0" y="728980"/>
                </a:lnTo>
                <a:lnTo>
                  <a:pt x="35560" y="764540"/>
                </a:lnTo>
                <a:lnTo>
                  <a:pt x="35560" y="0"/>
                </a:lnTo>
                <a:close/>
              </a:path>
              <a:path w="6426200" h="764539">
                <a:moveTo>
                  <a:pt x="6390640" y="728980"/>
                </a:moveTo>
                <a:lnTo>
                  <a:pt x="35560" y="728980"/>
                </a:lnTo>
                <a:lnTo>
                  <a:pt x="35560" y="764540"/>
                </a:lnTo>
                <a:lnTo>
                  <a:pt x="6390640" y="764540"/>
                </a:lnTo>
                <a:lnTo>
                  <a:pt x="6390640" y="728980"/>
                </a:lnTo>
                <a:close/>
              </a:path>
              <a:path w="6426200" h="764539">
                <a:moveTo>
                  <a:pt x="6390640" y="0"/>
                </a:moveTo>
                <a:lnTo>
                  <a:pt x="6390640" y="764540"/>
                </a:lnTo>
                <a:lnTo>
                  <a:pt x="6426200" y="728980"/>
                </a:lnTo>
                <a:lnTo>
                  <a:pt x="6426200" y="35560"/>
                </a:lnTo>
                <a:lnTo>
                  <a:pt x="6390640" y="0"/>
                </a:lnTo>
                <a:close/>
              </a:path>
              <a:path w="6426200" h="764539">
                <a:moveTo>
                  <a:pt x="6426200" y="728980"/>
                </a:moveTo>
                <a:lnTo>
                  <a:pt x="6390640" y="764540"/>
                </a:lnTo>
                <a:lnTo>
                  <a:pt x="6426200" y="764540"/>
                </a:lnTo>
                <a:lnTo>
                  <a:pt x="6426200" y="728980"/>
                </a:lnTo>
                <a:close/>
              </a:path>
              <a:path w="6426200" h="764539">
                <a:moveTo>
                  <a:pt x="35560" y="0"/>
                </a:moveTo>
                <a:lnTo>
                  <a:pt x="0" y="0"/>
                </a:lnTo>
                <a:lnTo>
                  <a:pt x="0" y="35560"/>
                </a:lnTo>
                <a:lnTo>
                  <a:pt x="35560" y="0"/>
                </a:lnTo>
                <a:close/>
              </a:path>
              <a:path w="6426200" h="764539">
                <a:moveTo>
                  <a:pt x="6390640" y="0"/>
                </a:moveTo>
                <a:lnTo>
                  <a:pt x="35560" y="0"/>
                </a:lnTo>
                <a:lnTo>
                  <a:pt x="35560" y="35560"/>
                </a:lnTo>
                <a:lnTo>
                  <a:pt x="6390640" y="35560"/>
                </a:lnTo>
                <a:lnTo>
                  <a:pt x="6390640" y="0"/>
                </a:lnTo>
                <a:close/>
              </a:path>
              <a:path w="6426200" h="764539">
                <a:moveTo>
                  <a:pt x="6426200" y="0"/>
                </a:moveTo>
                <a:lnTo>
                  <a:pt x="6390640" y="0"/>
                </a:lnTo>
                <a:lnTo>
                  <a:pt x="6426200" y="35560"/>
                </a:lnTo>
                <a:lnTo>
                  <a:pt x="6426200" y="0"/>
                </a:lnTo>
                <a:close/>
              </a:path>
            </a:pathLst>
          </a:custGeom>
          <a:solidFill>
            <a:srgbClr val="B3921F"/>
          </a:solidFill>
        </p:spPr>
        <p:txBody>
          <a:bodyPr wrap="square" lIns="0" tIns="0" rIns="0" bIns="0" rtlCol="0"/>
          <a:lstStyle/>
          <a:p>
            <a:endParaRPr>
              <a:solidFill>
                <a:prstClr val="black"/>
              </a:solidFill>
              <a:latin typeface="Calibri"/>
            </a:endParaRPr>
          </a:p>
        </p:txBody>
      </p:sp>
      <p:sp>
        <p:nvSpPr>
          <p:cNvPr id="29" name="object 14"/>
          <p:cNvSpPr txBox="1"/>
          <p:nvPr/>
        </p:nvSpPr>
        <p:spPr>
          <a:xfrm>
            <a:off x="2254250" y="5870892"/>
            <a:ext cx="6426200" cy="299720"/>
          </a:xfrm>
          <a:prstGeom prst="rect">
            <a:avLst/>
          </a:prstGeom>
        </p:spPr>
        <p:txBody>
          <a:bodyPr vert="horz" wrap="square" lIns="0" tIns="12700" rIns="0" bIns="0" rtlCol="0">
            <a:spAutoFit/>
          </a:bodyPr>
          <a:lstStyle/>
          <a:p>
            <a:pPr marL="1762125">
              <a:spcBef>
                <a:spcPts val="100"/>
              </a:spcBef>
              <a:tabLst>
                <a:tab pos="2369820" algn="l"/>
                <a:tab pos="2980055" algn="l"/>
                <a:tab pos="3587750" algn="l"/>
                <a:tab pos="4196080" algn="l"/>
              </a:tabLst>
            </a:pPr>
            <a:r>
              <a:rPr dirty="0">
                <a:solidFill>
                  <a:prstClr val="black"/>
                </a:solidFill>
                <a:latin typeface="Trebuchet MS"/>
                <a:cs typeface="Trebuchet MS"/>
              </a:rPr>
              <a:t>K1:V	K2:V	K3:V	K1:V	K1:V</a:t>
            </a:r>
            <a:endParaRPr>
              <a:solidFill>
                <a:prstClr val="black"/>
              </a:solidFill>
              <a:latin typeface="Trebuchet MS"/>
              <a:cs typeface="Trebuchet MS"/>
            </a:endParaRPr>
          </a:p>
        </p:txBody>
      </p:sp>
      <p:sp>
        <p:nvSpPr>
          <p:cNvPr id="30" name="object 15"/>
          <p:cNvSpPr/>
          <p:nvPr/>
        </p:nvSpPr>
        <p:spPr>
          <a:xfrm>
            <a:off x="5431154" y="5109209"/>
            <a:ext cx="76200" cy="511175"/>
          </a:xfrm>
          <a:custGeom>
            <a:avLst/>
            <a:gdLst/>
            <a:ahLst/>
            <a:cxnLst/>
            <a:rect l="l" t="t" r="r" b="b"/>
            <a:pathLst>
              <a:path w="76200" h="511175">
                <a:moveTo>
                  <a:pt x="0" y="434212"/>
                </a:moveTo>
                <a:lnTo>
                  <a:pt x="37465" y="510743"/>
                </a:lnTo>
                <a:lnTo>
                  <a:pt x="69847" y="447293"/>
                </a:lnTo>
                <a:lnTo>
                  <a:pt x="37973" y="447293"/>
                </a:lnTo>
                <a:lnTo>
                  <a:pt x="38074" y="434530"/>
                </a:lnTo>
                <a:lnTo>
                  <a:pt x="0" y="434212"/>
                </a:lnTo>
                <a:close/>
              </a:path>
              <a:path w="76200" h="511175">
                <a:moveTo>
                  <a:pt x="38074" y="434530"/>
                </a:moveTo>
                <a:lnTo>
                  <a:pt x="37973" y="447293"/>
                </a:lnTo>
                <a:lnTo>
                  <a:pt x="50673" y="447293"/>
                </a:lnTo>
                <a:lnTo>
                  <a:pt x="50773" y="434636"/>
                </a:lnTo>
                <a:lnTo>
                  <a:pt x="38074" y="434530"/>
                </a:lnTo>
                <a:close/>
              </a:path>
              <a:path w="76200" h="511175">
                <a:moveTo>
                  <a:pt x="50773" y="434636"/>
                </a:moveTo>
                <a:lnTo>
                  <a:pt x="50673" y="447293"/>
                </a:lnTo>
                <a:lnTo>
                  <a:pt x="69847" y="447293"/>
                </a:lnTo>
                <a:lnTo>
                  <a:pt x="76200" y="434847"/>
                </a:lnTo>
                <a:lnTo>
                  <a:pt x="50773" y="434636"/>
                </a:lnTo>
                <a:close/>
              </a:path>
              <a:path w="76200" h="511175">
                <a:moveTo>
                  <a:pt x="41529" y="0"/>
                </a:moveTo>
                <a:lnTo>
                  <a:pt x="38074" y="434530"/>
                </a:lnTo>
                <a:lnTo>
                  <a:pt x="50773" y="434636"/>
                </a:lnTo>
                <a:lnTo>
                  <a:pt x="54229" y="126"/>
                </a:lnTo>
                <a:lnTo>
                  <a:pt x="41529" y="0"/>
                </a:lnTo>
                <a:close/>
              </a:path>
            </a:pathLst>
          </a:custGeom>
          <a:solidFill>
            <a:srgbClr val="F3C72D"/>
          </a:solid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2221834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a:t>
            </a:r>
            <a:r>
              <a:rPr lang="en-US" spc="-5" dirty="0" err="1"/>
              <a:t>MovieLens</a:t>
            </a:r>
            <a:r>
              <a:rPr lang="en-US" spc="-5" dirty="0"/>
              <a:t> Data (</a:t>
            </a:r>
            <a:r>
              <a:rPr lang="en-US" spc="-5" dirty="0" err="1"/>
              <a:t>u.data</a:t>
            </a:r>
            <a:r>
              <a:rPr lang="en-US" spc="-5" dirty="0"/>
              <a:t>  </a:t>
            </a:r>
            <a:r>
              <a:rPr lang="en-US" dirty="0"/>
              <a:t>file)</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57</a:t>
            </a:fld>
            <a:endParaRPr lang="en-US" dirty="0"/>
          </a:p>
        </p:txBody>
      </p:sp>
      <p:sp>
        <p:nvSpPr>
          <p:cNvPr id="7" name="object 2"/>
          <p:cNvSpPr txBox="1">
            <a:spLocks/>
          </p:cNvSpPr>
          <p:nvPr/>
        </p:nvSpPr>
        <p:spPr>
          <a:xfrm>
            <a:off x="0" y="1752600"/>
            <a:ext cx="8394065" cy="402674"/>
          </a:xfrm>
          <a:prstGeom prst="rect">
            <a:avLst/>
          </a:prstGeom>
        </p:spPr>
        <p:txBody>
          <a:bodyPr vert="horz" wrap="square" lIns="0" tIns="93980" rIns="0" bIns="0" rtlCol="0">
            <a:spAutoFit/>
          </a:bodyPr>
          <a:lstStyle>
            <a:lvl1pPr>
              <a:defRPr sz="4400" b="0" i="0">
                <a:solidFill>
                  <a:srgbClr val="492217"/>
                </a:solidFill>
                <a:latin typeface="Trebuchet MS"/>
                <a:ea typeface="+mj-ea"/>
                <a:cs typeface="Trebuchet MS"/>
              </a:defRPr>
            </a:lvl1pPr>
          </a:lstStyle>
          <a:p>
            <a:pPr marL="2399665" marR="0" lvl="0" indent="0" defTabSz="914400" eaLnBrk="1" fontAlgn="auto" latinLnBrk="0" hangingPunct="1">
              <a:lnSpc>
                <a:spcPct val="100000"/>
              </a:lnSpc>
              <a:spcBef>
                <a:spcPts val="730"/>
              </a:spcBef>
              <a:spcAft>
                <a:spcPts val="0"/>
              </a:spcAft>
              <a:buClrTx/>
              <a:buSzTx/>
              <a:buFontTx/>
              <a:buNone/>
              <a:tabLst/>
              <a:defRPr/>
            </a:pPr>
            <a:r>
              <a:rPr kumimoji="0" lang="en-US" sz="2000" b="0" i="0" u="none" strike="noStrike" kern="0" cap="none" spc="-5" normalizeH="0" baseline="0" noProof="0" dirty="0">
                <a:ln>
                  <a:noFill/>
                </a:ln>
                <a:solidFill>
                  <a:srgbClr val="492217"/>
                </a:solidFill>
                <a:effectLst/>
                <a:uLnTx/>
                <a:uFillTx/>
                <a:latin typeface="Trebuchet MS"/>
                <a:ea typeface="+mj-ea"/>
              </a:rPr>
              <a:t>USER </a:t>
            </a:r>
            <a:r>
              <a:rPr kumimoji="0" lang="en-US" sz="2000" b="0" i="0" u="none" strike="noStrike" kern="0" cap="none" spc="-10" normalizeH="0" baseline="0" noProof="0" dirty="0">
                <a:ln>
                  <a:noFill/>
                </a:ln>
                <a:solidFill>
                  <a:srgbClr val="492217"/>
                </a:solidFill>
                <a:effectLst/>
                <a:uLnTx/>
                <a:uFillTx/>
                <a:latin typeface="Trebuchet MS"/>
                <a:ea typeface="+mj-ea"/>
              </a:rPr>
              <a:t>ID|MOVIE</a:t>
            </a:r>
            <a:r>
              <a:rPr kumimoji="0" lang="en-US" sz="2000" b="0" i="0" u="none" strike="noStrike" kern="0" cap="none" spc="10" normalizeH="0" baseline="0" noProof="0" dirty="0">
                <a:ln>
                  <a:noFill/>
                </a:ln>
                <a:solidFill>
                  <a:srgbClr val="492217"/>
                </a:solidFill>
                <a:effectLst/>
                <a:uLnTx/>
                <a:uFillTx/>
                <a:latin typeface="Trebuchet MS"/>
                <a:ea typeface="+mj-ea"/>
              </a:rPr>
              <a:t> </a:t>
            </a:r>
            <a:r>
              <a:rPr kumimoji="0" lang="en-US" sz="2000" b="0" i="0" u="none" strike="noStrike" kern="0" cap="none" spc="-25" normalizeH="0" baseline="0" noProof="0" dirty="0">
                <a:ln>
                  <a:noFill/>
                </a:ln>
                <a:solidFill>
                  <a:srgbClr val="492217"/>
                </a:solidFill>
                <a:effectLst/>
                <a:uLnTx/>
                <a:uFillTx/>
                <a:latin typeface="Trebuchet MS"/>
                <a:ea typeface="+mj-ea"/>
              </a:rPr>
              <a:t>ID|RATING|TIMESTAMP</a:t>
            </a:r>
            <a:endParaRPr kumimoji="0" lang="en-US" sz="2000" b="0" i="0" u="none" strike="noStrike" kern="0" cap="none" spc="0" normalizeH="0" baseline="0" noProof="0" dirty="0">
              <a:ln>
                <a:noFill/>
              </a:ln>
              <a:solidFill>
                <a:srgbClr val="492217"/>
              </a:solidFill>
              <a:effectLst/>
              <a:uLnTx/>
              <a:uFillTx/>
              <a:latin typeface="Trebuchet MS"/>
              <a:ea typeface="+mj-ea"/>
            </a:endParaRPr>
          </a:p>
        </p:txBody>
      </p:sp>
      <p:graphicFrame>
        <p:nvGraphicFramePr>
          <p:cNvPr id="8" name="object 3"/>
          <p:cNvGraphicFramePr>
            <a:graphicFrameLocks noGrp="1"/>
          </p:cNvGraphicFramePr>
          <p:nvPr/>
        </p:nvGraphicFramePr>
        <p:xfrm>
          <a:off x="2505709" y="2445032"/>
          <a:ext cx="4249053" cy="2926080"/>
        </p:xfrm>
        <a:graphic>
          <a:graphicData uri="http://schemas.openxmlformats.org/drawingml/2006/table">
            <a:tbl>
              <a:tblPr firstRow="1" bandRow="1">
                <a:tableStyleId>{5940675A-B579-460E-94D1-54222C63F5DA}</a:tableStyleId>
              </a:tblPr>
              <a:tblGrid>
                <a:gridCol w="827426">
                  <a:extLst>
                    <a:ext uri="{9D8B030D-6E8A-4147-A177-3AD203B41FA5}">
                      <a16:colId xmlns:a16="http://schemas.microsoft.com/office/drawing/2014/main" val="20000"/>
                    </a:ext>
                  </a:extLst>
                </a:gridCol>
                <a:gridCol w="1165123">
                  <a:extLst>
                    <a:ext uri="{9D8B030D-6E8A-4147-A177-3AD203B41FA5}">
                      <a16:colId xmlns:a16="http://schemas.microsoft.com/office/drawing/2014/main" val="20001"/>
                    </a:ext>
                  </a:extLst>
                </a:gridCol>
                <a:gridCol w="943897">
                  <a:extLst>
                    <a:ext uri="{9D8B030D-6E8A-4147-A177-3AD203B41FA5}">
                      <a16:colId xmlns:a16="http://schemas.microsoft.com/office/drawing/2014/main" val="20002"/>
                    </a:ext>
                  </a:extLst>
                </a:gridCol>
                <a:gridCol w="1312607">
                  <a:extLst>
                    <a:ext uri="{9D8B030D-6E8A-4147-A177-3AD203B41FA5}">
                      <a16:colId xmlns:a16="http://schemas.microsoft.com/office/drawing/2014/main" val="20003"/>
                    </a:ext>
                  </a:extLst>
                </a:gridCol>
              </a:tblGrid>
              <a:tr h="3663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ts val="2280"/>
                        </a:lnSpc>
                      </a:pPr>
                      <a:r>
                        <a:rPr sz="2000" spc="-15" dirty="0"/>
                        <a:t>196</a:t>
                      </a:r>
                      <a:endParaRPr sz="2000">
                        <a:latin typeface="Trebuchet MS"/>
                        <a:cs typeface="Trebuchet MS"/>
                      </a:endParaRPr>
                    </a:p>
                  </a:txBody>
                  <a:tcPr marL="0" marR="0" marT="0"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ts val="2280"/>
                        </a:lnSpc>
                      </a:pPr>
                      <a:r>
                        <a:rPr sz="2000" spc="-15" dirty="0"/>
                        <a:t>242</a:t>
                      </a:r>
                      <a:endParaRPr sz="2000">
                        <a:latin typeface="Trebuchet MS"/>
                        <a:cs typeface="Trebuchet MS"/>
                      </a:endParaRPr>
                    </a:p>
                  </a:txBody>
                  <a:tcPr marL="0" marR="0" marT="0"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ts val="2280"/>
                        </a:lnSpc>
                      </a:pPr>
                      <a:r>
                        <a:rPr sz="2000" dirty="0"/>
                        <a:t>3</a:t>
                      </a:r>
                      <a:endParaRPr sz="2000">
                        <a:latin typeface="Trebuchet MS"/>
                        <a:cs typeface="Trebuchet MS"/>
                      </a:endParaRPr>
                    </a:p>
                  </a:txBody>
                  <a:tcPr marL="0" marR="0" marT="0"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ts val="2280"/>
                        </a:lnSpc>
                      </a:pPr>
                      <a:r>
                        <a:rPr sz="2000" spc="-15" dirty="0"/>
                        <a:t>881250949</a:t>
                      </a:r>
                      <a:endParaRPr sz="2000">
                        <a:latin typeface="Trebuchet MS"/>
                        <a:cs typeface="Trebuchet MS"/>
                      </a:endParaRPr>
                    </a:p>
                  </a:txBody>
                  <a:tcPr marL="0" marR="0" marT="0" marB="0"/>
                </a:tc>
                <a:extLst>
                  <a:ext uri="{0D108BD9-81ED-4DB2-BD59-A6C34878D82A}">
                    <a16:rowId xmlns:a16="http://schemas.microsoft.com/office/drawing/2014/main" val="10000"/>
                  </a:ext>
                </a:extLst>
              </a:tr>
              <a:tr h="4381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ct val="100000"/>
                        </a:lnSpc>
                        <a:spcBef>
                          <a:spcPts val="434"/>
                        </a:spcBef>
                      </a:pPr>
                      <a:r>
                        <a:rPr sz="2000" spc="-10" dirty="0"/>
                        <a:t>186</a:t>
                      </a:r>
                      <a:endParaRPr sz="2000">
                        <a:latin typeface="Trebuchet MS"/>
                        <a:cs typeface="Trebuchet MS"/>
                      </a:endParaRPr>
                    </a:p>
                  </a:txBody>
                  <a:tcPr marL="0" marR="0" marT="55244"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34"/>
                        </a:spcBef>
                      </a:pPr>
                      <a:r>
                        <a:rPr sz="2000" spc="-10" dirty="0"/>
                        <a:t>302</a:t>
                      </a:r>
                      <a:endParaRPr sz="2000">
                        <a:latin typeface="Trebuchet MS"/>
                        <a:cs typeface="Trebuchet MS"/>
                      </a:endParaRPr>
                    </a:p>
                  </a:txBody>
                  <a:tcPr marL="0" marR="0" marT="55244"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34"/>
                        </a:spcBef>
                      </a:pPr>
                      <a:r>
                        <a:rPr sz="2000" dirty="0"/>
                        <a:t>3</a:t>
                      </a:r>
                      <a:endParaRPr sz="2000">
                        <a:latin typeface="Trebuchet MS"/>
                        <a:cs typeface="Trebuchet MS"/>
                      </a:endParaRPr>
                    </a:p>
                  </a:txBody>
                  <a:tcPr marL="0" marR="0" marT="55244"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ct val="100000"/>
                        </a:lnSpc>
                        <a:spcBef>
                          <a:spcPts val="434"/>
                        </a:spcBef>
                      </a:pPr>
                      <a:r>
                        <a:rPr sz="2000" spc="-10" dirty="0"/>
                        <a:t>891717742</a:t>
                      </a:r>
                      <a:endParaRPr sz="2000">
                        <a:latin typeface="Trebuchet MS"/>
                        <a:cs typeface="Trebuchet MS"/>
                      </a:endParaRPr>
                    </a:p>
                  </a:txBody>
                  <a:tcPr marL="0" marR="0" marT="55244" marB="0"/>
                </a:tc>
                <a:extLst>
                  <a:ext uri="{0D108BD9-81ED-4DB2-BD59-A6C34878D82A}">
                    <a16:rowId xmlns:a16="http://schemas.microsoft.com/office/drawing/2014/main" val="10001"/>
                  </a:ext>
                </a:extLst>
              </a:tr>
              <a:tr h="43942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ct val="100000"/>
                        </a:lnSpc>
                        <a:spcBef>
                          <a:spcPts val="445"/>
                        </a:spcBef>
                      </a:pPr>
                      <a:r>
                        <a:rPr sz="2000" spc="-15" dirty="0"/>
                        <a:t>196</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spc="-15" dirty="0"/>
                        <a:t>377</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dirty="0"/>
                        <a:t>1</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ct val="100000"/>
                        </a:lnSpc>
                        <a:spcBef>
                          <a:spcPts val="445"/>
                        </a:spcBef>
                      </a:pPr>
                      <a:r>
                        <a:rPr sz="2000" spc="-15" dirty="0"/>
                        <a:t>878887116</a:t>
                      </a:r>
                      <a:endParaRPr sz="2000">
                        <a:latin typeface="Trebuchet MS"/>
                        <a:cs typeface="Trebuchet MS"/>
                      </a:endParaRPr>
                    </a:p>
                  </a:txBody>
                  <a:tcPr marL="0" marR="0" marT="56515" marB="0"/>
                </a:tc>
                <a:extLst>
                  <a:ext uri="{0D108BD9-81ED-4DB2-BD59-A6C34878D82A}">
                    <a16:rowId xmlns:a16="http://schemas.microsoft.com/office/drawing/2014/main" val="10002"/>
                  </a:ext>
                </a:extLst>
              </a:tr>
              <a:tr h="43942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ct val="100000"/>
                        </a:lnSpc>
                        <a:spcBef>
                          <a:spcPts val="445"/>
                        </a:spcBef>
                      </a:pPr>
                      <a:r>
                        <a:rPr sz="2000" spc="-10" dirty="0"/>
                        <a:t>244</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spc="-10" dirty="0"/>
                        <a:t>51</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dirty="0"/>
                        <a:t>2</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ct val="100000"/>
                        </a:lnSpc>
                        <a:spcBef>
                          <a:spcPts val="445"/>
                        </a:spcBef>
                      </a:pPr>
                      <a:r>
                        <a:rPr sz="2000" spc="-10" dirty="0"/>
                        <a:t>880606923</a:t>
                      </a:r>
                      <a:endParaRPr sz="2000">
                        <a:latin typeface="Trebuchet MS"/>
                        <a:cs typeface="Trebuchet MS"/>
                      </a:endParaRPr>
                    </a:p>
                  </a:txBody>
                  <a:tcPr marL="0" marR="0" marT="56515" marB="0"/>
                </a:tc>
                <a:extLst>
                  <a:ext uri="{0D108BD9-81ED-4DB2-BD59-A6C34878D82A}">
                    <a16:rowId xmlns:a16="http://schemas.microsoft.com/office/drawing/2014/main" val="10003"/>
                  </a:ext>
                </a:extLst>
              </a:tr>
              <a:tr h="43942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ct val="100000"/>
                        </a:lnSpc>
                        <a:spcBef>
                          <a:spcPts val="445"/>
                        </a:spcBef>
                      </a:pPr>
                      <a:r>
                        <a:rPr sz="2000" spc="-15" dirty="0"/>
                        <a:t>166</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spc="-15" dirty="0"/>
                        <a:t>346</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dirty="0"/>
                        <a:t>1</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ct val="100000"/>
                        </a:lnSpc>
                        <a:spcBef>
                          <a:spcPts val="445"/>
                        </a:spcBef>
                      </a:pPr>
                      <a:r>
                        <a:rPr sz="2000" spc="-15" dirty="0"/>
                        <a:t>886397596</a:t>
                      </a:r>
                      <a:endParaRPr sz="2000">
                        <a:latin typeface="Trebuchet MS"/>
                        <a:cs typeface="Trebuchet MS"/>
                      </a:endParaRPr>
                    </a:p>
                  </a:txBody>
                  <a:tcPr marL="0" marR="0" marT="56515" marB="0"/>
                </a:tc>
                <a:extLst>
                  <a:ext uri="{0D108BD9-81ED-4DB2-BD59-A6C34878D82A}">
                    <a16:rowId xmlns:a16="http://schemas.microsoft.com/office/drawing/2014/main" val="10004"/>
                  </a:ext>
                </a:extLst>
              </a:tr>
              <a:tr h="43751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ct val="100000"/>
                        </a:lnSpc>
                        <a:spcBef>
                          <a:spcPts val="445"/>
                        </a:spcBef>
                      </a:pPr>
                      <a:r>
                        <a:rPr sz="2000" spc="-10" dirty="0"/>
                        <a:t>186</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spc="-10" dirty="0"/>
                        <a:t>474</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dirty="0"/>
                        <a:t>4</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ct val="100000"/>
                        </a:lnSpc>
                        <a:spcBef>
                          <a:spcPts val="445"/>
                        </a:spcBef>
                      </a:pPr>
                      <a:r>
                        <a:rPr sz="2000" spc="-10" dirty="0"/>
                        <a:t>884182806</a:t>
                      </a:r>
                      <a:endParaRPr sz="2000">
                        <a:latin typeface="Trebuchet MS"/>
                        <a:cs typeface="Trebuchet MS"/>
                      </a:endParaRPr>
                    </a:p>
                  </a:txBody>
                  <a:tcPr marL="0" marR="0" marT="56515" marB="0"/>
                </a:tc>
                <a:extLst>
                  <a:ext uri="{0D108BD9-81ED-4DB2-BD59-A6C34878D82A}">
                    <a16:rowId xmlns:a16="http://schemas.microsoft.com/office/drawing/2014/main" val="10005"/>
                  </a:ext>
                </a:extLst>
              </a:tr>
              <a:tr h="36576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ts val="2345"/>
                        </a:lnSpc>
                        <a:spcBef>
                          <a:spcPts val="434"/>
                        </a:spcBef>
                      </a:pPr>
                      <a:r>
                        <a:rPr sz="2000" spc="-15" dirty="0"/>
                        <a:t>186</a:t>
                      </a:r>
                      <a:endParaRPr sz="2000">
                        <a:latin typeface="Trebuchet MS"/>
                        <a:cs typeface="Trebuchet MS"/>
                      </a:endParaRPr>
                    </a:p>
                  </a:txBody>
                  <a:tcPr marL="0" marR="0" marT="55244"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ts val="2345"/>
                        </a:lnSpc>
                        <a:spcBef>
                          <a:spcPts val="434"/>
                        </a:spcBef>
                      </a:pPr>
                      <a:r>
                        <a:rPr sz="2000" spc="-15" dirty="0"/>
                        <a:t>265</a:t>
                      </a:r>
                      <a:endParaRPr sz="2000">
                        <a:latin typeface="Trebuchet MS"/>
                        <a:cs typeface="Trebuchet MS"/>
                      </a:endParaRPr>
                    </a:p>
                  </a:txBody>
                  <a:tcPr marL="0" marR="0" marT="55244"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ts val="2345"/>
                        </a:lnSpc>
                        <a:spcBef>
                          <a:spcPts val="434"/>
                        </a:spcBef>
                      </a:pPr>
                      <a:r>
                        <a:rPr sz="2000" dirty="0"/>
                        <a:t>2</a:t>
                      </a:r>
                      <a:endParaRPr sz="2000">
                        <a:latin typeface="Trebuchet MS"/>
                        <a:cs typeface="Trebuchet MS"/>
                      </a:endParaRPr>
                    </a:p>
                  </a:txBody>
                  <a:tcPr marL="0" marR="0" marT="55244"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ts val="2345"/>
                        </a:lnSpc>
                        <a:spcBef>
                          <a:spcPts val="434"/>
                        </a:spcBef>
                      </a:pPr>
                      <a:r>
                        <a:rPr sz="2000" spc="-15" dirty="0"/>
                        <a:t>881171488</a:t>
                      </a:r>
                      <a:endParaRPr sz="2000" dirty="0">
                        <a:latin typeface="Trebuchet MS"/>
                        <a:cs typeface="Trebuchet MS"/>
                      </a:endParaRPr>
                    </a:p>
                  </a:txBody>
                  <a:tcPr marL="0" marR="0" marT="55244"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753585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t>Map users to </a:t>
            </a:r>
            <a:r>
              <a:rPr lang="en-US" dirty="0"/>
              <a:t>movies </a:t>
            </a:r>
            <a:r>
              <a:rPr lang="en-US" spc="-5" dirty="0"/>
              <a:t>they</a:t>
            </a:r>
            <a:r>
              <a:rPr lang="en-US" spc="-85" dirty="0"/>
              <a:t> </a:t>
            </a:r>
            <a:r>
              <a:rPr lang="en-US" spc="-5" dirty="0"/>
              <a:t>watched</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58</a:t>
            </a:fld>
            <a:endParaRPr lang="en-US" dirty="0"/>
          </a:p>
        </p:txBody>
      </p:sp>
      <p:sp>
        <p:nvSpPr>
          <p:cNvPr id="8" name="object 6"/>
          <p:cNvSpPr/>
          <p:nvPr/>
        </p:nvSpPr>
        <p:spPr>
          <a:xfrm>
            <a:off x="3378836" y="5089260"/>
            <a:ext cx="2059939" cy="441959"/>
          </a:xfrm>
          <a:custGeom>
            <a:avLst/>
            <a:gdLst/>
            <a:ahLst/>
            <a:cxnLst/>
            <a:rect l="l" t="t" r="r" b="b"/>
            <a:pathLst>
              <a:path w="2059939" h="441960">
                <a:moveTo>
                  <a:pt x="1986279" y="0"/>
                </a:moveTo>
                <a:lnTo>
                  <a:pt x="73660" y="0"/>
                </a:lnTo>
                <a:lnTo>
                  <a:pt x="45005" y="5794"/>
                </a:lnTo>
                <a:lnTo>
                  <a:pt x="21590" y="21589"/>
                </a:lnTo>
                <a:lnTo>
                  <a:pt x="5794" y="45005"/>
                </a:lnTo>
                <a:lnTo>
                  <a:pt x="0" y="73659"/>
                </a:lnTo>
                <a:lnTo>
                  <a:pt x="0" y="368299"/>
                </a:lnTo>
                <a:lnTo>
                  <a:pt x="5794" y="396954"/>
                </a:lnTo>
                <a:lnTo>
                  <a:pt x="21590" y="420369"/>
                </a:lnTo>
                <a:lnTo>
                  <a:pt x="45005" y="436165"/>
                </a:lnTo>
                <a:lnTo>
                  <a:pt x="73660" y="441959"/>
                </a:lnTo>
                <a:lnTo>
                  <a:pt x="1986279" y="441959"/>
                </a:lnTo>
                <a:lnTo>
                  <a:pt x="2014934" y="436165"/>
                </a:lnTo>
                <a:lnTo>
                  <a:pt x="2038350" y="420369"/>
                </a:lnTo>
                <a:lnTo>
                  <a:pt x="2054145" y="396954"/>
                </a:lnTo>
                <a:lnTo>
                  <a:pt x="2059939" y="368299"/>
                </a:lnTo>
                <a:lnTo>
                  <a:pt x="2059939" y="73659"/>
                </a:lnTo>
                <a:lnTo>
                  <a:pt x="2054145" y="45005"/>
                </a:lnTo>
                <a:lnTo>
                  <a:pt x="2038350" y="21589"/>
                </a:lnTo>
                <a:lnTo>
                  <a:pt x="2014934" y="5794"/>
                </a:lnTo>
                <a:lnTo>
                  <a:pt x="1986279" y="0"/>
                </a:lnTo>
                <a:close/>
              </a:path>
            </a:pathLst>
          </a:custGeom>
          <a:solidFill>
            <a:srgbClr val="F3C72D"/>
          </a:solidFill>
        </p:spPr>
        <p:txBody>
          <a:bodyPr wrap="square" lIns="0" tIns="0" rIns="0" bIns="0" rtlCol="0"/>
          <a:lstStyle/>
          <a:p>
            <a:endParaRPr/>
          </a:p>
        </p:txBody>
      </p:sp>
      <p:sp>
        <p:nvSpPr>
          <p:cNvPr id="9" name="object 7"/>
          <p:cNvSpPr/>
          <p:nvPr/>
        </p:nvSpPr>
        <p:spPr>
          <a:xfrm>
            <a:off x="3378939" y="5089260"/>
            <a:ext cx="2059939" cy="441959"/>
          </a:xfrm>
          <a:custGeom>
            <a:avLst/>
            <a:gdLst/>
            <a:ahLst/>
            <a:cxnLst/>
            <a:rect l="l" t="t" r="r" b="b"/>
            <a:pathLst>
              <a:path w="2059939" h="441960">
                <a:moveTo>
                  <a:pt x="1986176" y="0"/>
                </a:moveTo>
                <a:lnTo>
                  <a:pt x="73556" y="0"/>
                </a:lnTo>
                <a:lnTo>
                  <a:pt x="66063" y="380"/>
                </a:lnTo>
                <a:lnTo>
                  <a:pt x="21486" y="21589"/>
                </a:lnTo>
                <a:lnTo>
                  <a:pt x="1420" y="58800"/>
                </a:lnTo>
                <a:lnTo>
                  <a:pt x="0" y="71627"/>
                </a:lnTo>
                <a:lnTo>
                  <a:pt x="4" y="370458"/>
                </a:lnTo>
                <a:lnTo>
                  <a:pt x="12469" y="409447"/>
                </a:lnTo>
                <a:lnTo>
                  <a:pt x="44854" y="436117"/>
                </a:lnTo>
                <a:lnTo>
                  <a:pt x="73556" y="441959"/>
                </a:lnTo>
                <a:lnTo>
                  <a:pt x="1986176" y="441959"/>
                </a:lnTo>
                <a:lnTo>
                  <a:pt x="2027451" y="429386"/>
                </a:lnTo>
                <a:lnTo>
                  <a:pt x="2049089" y="406526"/>
                </a:lnTo>
                <a:lnTo>
                  <a:pt x="73556" y="406399"/>
                </a:lnTo>
                <a:lnTo>
                  <a:pt x="67841" y="406145"/>
                </a:lnTo>
                <a:lnTo>
                  <a:pt x="49786" y="398017"/>
                </a:lnTo>
                <a:lnTo>
                  <a:pt x="49045" y="398017"/>
                </a:lnTo>
                <a:lnTo>
                  <a:pt x="43965" y="392937"/>
                </a:lnTo>
                <a:lnTo>
                  <a:pt x="44899" y="392937"/>
                </a:lnTo>
                <a:lnTo>
                  <a:pt x="40028" y="386968"/>
                </a:lnTo>
                <a:lnTo>
                  <a:pt x="35456" y="370458"/>
                </a:lnTo>
                <a:lnTo>
                  <a:pt x="35456" y="73659"/>
                </a:lnTo>
                <a:lnTo>
                  <a:pt x="44519" y="49148"/>
                </a:lnTo>
                <a:lnTo>
                  <a:pt x="43965" y="49148"/>
                </a:lnTo>
                <a:lnTo>
                  <a:pt x="49045" y="44068"/>
                </a:lnTo>
                <a:lnTo>
                  <a:pt x="50118" y="44068"/>
                </a:lnTo>
                <a:lnTo>
                  <a:pt x="54887" y="40131"/>
                </a:lnTo>
                <a:lnTo>
                  <a:pt x="71524" y="35559"/>
                </a:lnTo>
                <a:lnTo>
                  <a:pt x="2049168" y="35559"/>
                </a:lnTo>
                <a:lnTo>
                  <a:pt x="2047263" y="32511"/>
                </a:lnTo>
                <a:lnTo>
                  <a:pt x="2014878" y="5841"/>
                </a:lnTo>
                <a:lnTo>
                  <a:pt x="1993669" y="380"/>
                </a:lnTo>
                <a:lnTo>
                  <a:pt x="1986176" y="0"/>
                </a:lnTo>
                <a:close/>
              </a:path>
              <a:path w="2059939" h="441960">
                <a:moveTo>
                  <a:pt x="2013662" y="394754"/>
                </a:moveTo>
                <a:lnTo>
                  <a:pt x="2004972" y="401827"/>
                </a:lnTo>
                <a:lnTo>
                  <a:pt x="2002813" y="402716"/>
                </a:lnTo>
                <a:lnTo>
                  <a:pt x="1999638" y="404113"/>
                </a:lnTo>
                <a:lnTo>
                  <a:pt x="1995955" y="405256"/>
                </a:lnTo>
                <a:lnTo>
                  <a:pt x="1992145" y="406018"/>
                </a:lnTo>
                <a:lnTo>
                  <a:pt x="1988208" y="406526"/>
                </a:lnTo>
                <a:lnTo>
                  <a:pt x="2049089" y="406526"/>
                </a:lnTo>
                <a:lnTo>
                  <a:pt x="2051073" y="403351"/>
                </a:lnTo>
                <a:lnTo>
                  <a:pt x="2053633" y="398017"/>
                </a:lnTo>
                <a:lnTo>
                  <a:pt x="2010814" y="398017"/>
                </a:lnTo>
                <a:lnTo>
                  <a:pt x="2013662" y="394754"/>
                </a:lnTo>
                <a:close/>
              </a:path>
              <a:path w="2059939" h="441960">
                <a:moveTo>
                  <a:pt x="43965" y="392937"/>
                </a:moveTo>
                <a:lnTo>
                  <a:pt x="49045" y="398017"/>
                </a:lnTo>
                <a:lnTo>
                  <a:pt x="47212" y="395771"/>
                </a:lnTo>
                <a:lnTo>
                  <a:pt x="43965" y="392937"/>
                </a:lnTo>
                <a:close/>
              </a:path>
              <a:path w="2059939" h="441960">
                <a:moveTo>
                  <a:pt x="47212" y="395771"/>
                </a:moveTo>
                <a:lnTo>
                  <a:pt x="49045" y="398017"/>
                </a:lnTo>
                <a:lnTo>
                  <a:pt x="49786" y="398017"/>
                </a:lnTo>
                <a:lnTo>
                  <a:pt x="47212" y="395771"/>
                </a:lnTo>
                <a:close/>
              </a:path>
              <a:path w="2059939" h="441960">
                <a:moveTo>
                  <a:pt x="2015894" y="392937"/>
                </a:moveTo>
                <a:lnTo>
                  <a:pt x="2013662" y="394754"/>
                </a:lnTo>
                <a:lnTo>
                  <a:pt x="2010814" y="398017"/>
                </a:lnTo>
                <a:lnTo>
                  <a:pt x="2015894" y="392937"/>
                </a:lnTo>
                <a:close/>
              </a:path>
              <a:path w="2059939" h="441960">
                <a:moveTo>
                  <a:pt x="2055578" y="392937"/>
                </a:moveTo>
                <a:lnTo>
                  <a:pt x="2015894" y="392937"/>
                </a:lnTo>
                <a:lnTo>
                  <a:pt x="2010814" y="398017"/>
                </a:lnTo>
                <a:lnTo>
                  <a:pt x="2053633" y="398017"/>
                </a:lnTo>
                <a:lnTo>
                  <a:pt x="2054121" y="397001"/>
                </a:lnTo>
                <a:lnTo>
                  <a:pt x="2055578" y="392937"/>
                </a:lnTo>
                <a:close/>
              </a:path>
              <a:path w="2059939" h="441960">
                <a:moveTo>
                  <a:pt x="44899" y="392937"/>
                </a:moveTo>
                <a:lnTo>
                  <a:pt x="43965" y="392937"/>
                </a:lnTo>
                <a:lnTo>
                  <a:pt x="47212" y="395771"/>
                </a:lnTo>
                <a:lnTo>
                  <a:pt x="44899" y="392937"/>
                </a:lnTo>
                <a:close/>
              </a:path>
              <a:path w="2059939" h="441960">
                <a:moveTo>
                  <a:pt x="2012544" y="46164"/>
                </a:moveTo>
                <a:lnTo>
                  <a:pt x="2024403" y="71627"/>
                </a:lnTo>
                <a:lnTo>
                  <a:pt x="2024277" y="366521"/>
                </a:lnTo>
                <a:lnTo>
                  <a:pt x="2013662" y="394754"/>
                </a:lnTo>
                <a:lnTo>
                  <a:pt x="2015894" y="392937"/>
                </a:lnTo>
                <a:lnTo>
                  <a:pt x="2055578" y="392937"/>
                </a:lnTo>
                <a:lnTo>
                  <a:pt x="2056534" y="390270"/>
                </a:lnTo>
                <a:lnTo>
                  <a:pt x="2058312" y="383158"/>
                </a:lnTo>
                <a:lnTo>
                  <a:pt x="2059455" y="375919"/>
                </a:lnTo>
                <a:lnTo>
                  <a:pt x="2059728" y="370458"/>
                </a:lnTo>
                <a:lnTo>
                  <a:pt x="2059733" y="71627"/>
                </a:lnTo>
                <a:lnTo>
                  <a:pt x="2059455" y="66166"/>
                </a:lnTo>
                <a:lnTo>
                  <a:pt x="2058312" y="58800"/>
                </a:lnTo>
                <a:lnTo>
                  <a:pt x="2056534" y="51688"/>
                </a:lnTo>
                <a:lnTo>
                  <a:pt x="2055624" y="49148"/>
                </a:lnTo>
                <a:lnTo>
                  <a:pt x="2015894" y="49148"/>
                </a:lnTo>
                <a:lnTo>
                  <a:pt x="2012544" y="46164"/>
                </a:lnTo>
                <a:close/>
              </a:path>
              <a:path w="2059939" h="441960">
                <a:moveTo>
                  <a:pt x="49045" y="44068"/>
                </a:moveTo>
                <a:lnTo>
                  <a:pt x="43965" y="49148"/>
                </a:lnTo>
                <a:lnTo>
                  <a:pt x="46061" y="47419"/>
                </a:lnTo>
                <a:lnTo>
                  <a:pt x="49045" y="44068"/>
                </a:lnTo>
                <a:close/>
              </a:path>
              <a:path w="2059939" h="441960">
                <a:moveTo>
                  <a:pt x="46061" y="47419"/>
                </a:moveTo>
                <a:lnTo>
                  <a:pt x="43965" y="49148"/>
                </a:lnTo>
                <a:lnTo>
                  <a:pt x="44519" y="49148"/>
                </a:lnTo>
                <a:lnTo>
                  <a:pt x="46061" y="47419"/>
                </a:lnTo>
                <a:close/>
              </a:path>
              <a:path w="2059939" h="441960">
                <a:moveTo>
                  <a:pt x="2010814" y="44068"/>
                </a:moveTo>
                <a:lnTo>
                  <a:pt x="2012544" y="46164"/>
                </a:lnTo>
                <a:lnTo>
                  <a:pt x="2015894" y="49148"/>
                </a:lnTo>
                <a:lnTo>
                  <a:pt x="2010814" y="44068"/>
                </a:lnTo>
                <a:close/>
              </a:path>
              <a:path w="2059939" h="441960">
                <a:moveTo>
                  <a:pt x="2053694" y="44068"/>
                </a:moveTo>
                <a:lnTo>
                  <a:pt x="2010814" y="44068"/>
                </a:lnTo>
                <a:lnTo>
                  <a:pt x="2015894" y="49148"/>
                </a:lnTo>
                <a:lnTo>
                  <a:pt x="2055624" y="49148"/>
                </a:lnTo>
                <a:lnTo>
                  <a:pt x="2054121" y="44957"/>
                </a:lnTo>
                <a:lnTo>
                  <a:pt x="2053694" y="44068"/>
                </a:lnTo>
                <a:close/>
              </a:path>
              <a:path w="2059939" h="441960">
                <a:moveTo>
                  <a:pt x="50118" y="44068"/>
                </a:moveTo>
                <a:lnTo>
                  <a:pt x="49045" y="44068"/>
                </a:lnTo>
                <a:lnTo>
                  <a:pt x="46061" y="47419"/>
                </a:lnTo>
                <a:lnTo>
                  <a:pt x="50118" y="44068"/>
                </a:lnTo>
                <a:close/>
              </a:path>
              <a:path w="2059939" h="441960">
                <a:moveTo>
                  <a:pt x="2049168" y="35559"/>
                </a:moveTo>
                <a:lnTo>
                  <a:pt x="1986176" y="35559"/>
                </a:lnTo>
                <a:lnTo>
                  <a:pt x="1991891" y="35940"/>
                </a:lnTo>
                <a:lnTo>
                  <a:pt x="1995574" y="36702"/>
                </a:lnTo>
                <a:lnTo>
                  <a:pt x="2012544" y="46164"/>
                </a:lnTo>
                <a:lnTo>
                  <a:pt x="2010814" y="44068"/>
                </a:lnTo>
                <a:lnTo>
                  <a:pt x="2053694" y="44068"/>
                </a:lnTo>
                <a:lnTo>
                  <a:pt x="2051073" y="38607"/>
                </a:lnTo>
                <a:lnTo>
                  <a:pt x="2049168" y="35559"/>
                </a:lnTo>
                <a:close/>
              </a:path>
            </a:pathLst>
          </a:custGeom>
          <a:solidFill>
            <a:srgbClr val="B3921F"/>
          </a:solidFill>
        </p:spPr>
        <p:txBody>
          <a:bodyPr wrap="square" lIns="0" tIns="0" rIns="0" bIns="0" rtlCol="0"/>
          <a:lstStyle/>
          <a:p>
            <a:endParaRPr/>
          </a:p>
        </p:txBody>
      </p:sp>
      <p:sp>
        <p:nvSpPr>
          <p:cNvPr id="10" name="object 8"/>
          <p:cNvSpPr txBox="1"/>
          <p:nvPr/>
        </p:nvSpPr>
        <p:spPr>
          <a:xfrm>
            <a:off x="238434" y="5144749"/>
            <a:ext cx="9053051" cy="1210588"/>
          </a:xfrm>
          <a:prstGeom prst="rect">
            <a:avLst/>
          </a:prstGeom>
        </p:spPr>
        <p:txBody>
          <a:bodyPr vert="horz" wrap="square" lIns="0" tIns="12700" rIns="0" bIns="0" rtlCol="0">
            <a:spAutoFit/>
          </a:bodyPr>
          <a:lstStyle/>
          <a:p>
            <a:pPr marR="487045" algn="ctr">
              <a:lnSpc>
                <a:spcPct val="100000"/>
              </a:lnSpc>
              <a:spcBef>
                <a:spcPts val="100"/>
              </a:spcBef>
            </a:pPr>
            <a:r>
              <a:rPr sz="1800" spc="-5" dirty="0">
                <a:latin typeface="Trebuchet MS"/>
                <a:cs typeface="Trebuchet MS"/>
              </a:rPr>
              <a:t>Mapper</a:t>
            </a:r>
            <a:endParaRPr sz="1800" dirty="0">
              <a:latin typeface="Trebuchet MS"/>
              <a:cs typeface="Trebuchet MS"/>
            </a:endParaRPr>
          </a:p>
          <a:p>
            <a:pPr>
              <a:lnSpc>
                <a:spcPct val="100000"/>
              </a:lnSpc>
            </a:pPr>
            <a:endParaRPr sz="2100" dirty="0">
              <a:latin typeface="Times New Roman"/>
              <a:cs typeface="Times New Roman"/>
            </a:endParaRPr>
          </a:p>
          <a:p>
            <a:pPr>
              <a:lnSpc>
                <a:spcPct val="100000"/>
              </a:lnSpc>
              <a:spcBef>
                <a:spcPts val="50"/>
              </a:spcBef>
            </a:pPr>
            <a:endParaRPr sz="2000" dirty="0">
              <a:latin typeface="Times New Roman"/>
              <a:cs typeface="Times New Roman"/>
            </a:endParaRPr>
          </a:p>
          <a:p>
            <a:pPr marL="12700">
              <a:lnSpc>
                <a:spcPct val="100000"/>
              </a:lnSpc>
            </a:pPr>
            <a:r>
              <a:rPr lang="en-US" sz="1800" spc="-10" dirty="0">
                <a:latin typeface="Trebuchet MS"/>
                <a:cs typeface="Trebuchet MS"/>
              </a:rPr>
              <a:t>&lt;</a:t>
            </a:r>
            <a:r>
              <a:rPr sz="1800" spc="-10" dirty="0">
                <a:latin typeface="Trebuchet MS"/>
                <a:cs typeface="Trebuchet MS"/>
              </a:rPr>
              <a:t>196</a:t>
            </a:r>
            <a:r>
              <a:rPr lang="en-US" sz="1800" spc="-10" dirty="0">
                <a:latin typeface="Trebuchet MS"/>
                <a:cs typeface="Trebuchet MS"/>
              </a:rPr>
              <a:t>, </a:t>
            </a:r>
            <a:r>
              <a:rPr sz="1800" spc="-10" dirty="0">
                <a:latin typeface="Trebuchet MS"/>
                <a:cs typeface="Trebuchet MS"/>
              </a:rPr>
              <a:t>242</a:t>
            </a:r>
            <a:r>
              <a:rPr lang="en-US" sz="1800" spc="-10" dirty="0">
                <a:latin typeface="Trebuchet MS"/>
                <a:cs typeface="Trebuchet MS"/>
              </a:rPr>
              <a:t>&gt; </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186</a:t>
            </a:r>
            <a:r>
              <a:rPr lang="en-US" sz="1800" spc="-10" dirty="0">
                <a:latin typeface="Trebuchet MS"/>
                <a:cs typeface="Trebuchet MS"/>
              </a:rPr>
              <a:t>, </a:t>
            </a:r>
            <a:r>
              <a:rPr sz="1800" spc="-10" dirty="0">
                <a:latin typeface="Trebuchet MS"/>
                <a:cs typeface="Trebuchet MS"/>
              </a:rPr>
              <a:t>302</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196</a:t>
            </a:r>
            <a:r>
              <a:rPr lang="en-US" sz="1800" spc="-10" dirty="0">
                <a:latin typeface="Trebuchet MS"/>
                <a:cs typeface="Trebuchet MS"/>
              </a:rPr>
              <a:t>, </a:t>
            </a:r>
            <a:r>
              <a:rPr sz="1800" spc="-10" dirty="0">
                <a:latin typeface="Trebuchet MS"/>
                <a:cs typeface="Trebuchet MS"/>
              </a:rPr>
              <a:t>377</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244</a:t>
            </a:r>
            <a:r>
              <a:rPr lang="en-US" sz="1800" spc="-10" dirty="0">
                <a:latin typeface="Trebuchet MS"/>
                <a:cs typeface="Trebuchet MS"/>
              </a:rPr>
              <a:t>, </a:t>
            </a:r>
            <a:r>
              <a:rPr sz="1800" spc="-10" dirty="0">
                <a:latin typeface="Trebuchet MS"/>
                <a:cs typeface="Trebuchet MS"/>
              </a:rPr>
              <a:t>51</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166</a:t>
            </a:r>
            <a:r>
              <a:rPr lang="en-US" sz="1800" spc="-10" dirty="0">
                <a:latin typeface="Trebuchet MS"/>
                <a:cs typeface="Trebuchet MS"/>
              </a:rPr>
              <a:t>, </a:t>
            </a:r>
            <a:r>
              <a:rPr sz="1800" spc="-10" dirty="0">
                <a:latin typeface="Trebuchet MS"/>
                <a:cs typeface="Trebuchet MS"/>
              </a:rPr>
              <a:t>346</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186</a:t>
            </a:r>
            <a:r>
              <a:rPr lang="en-US" sz="1800" spc="-10" dirty="0">
                <a:latin typeface="Trebuchet MS"/>
                <a:cs typeface="Trebuchet MS"/>
              </a:rPr>
              <a:t>, </a:t>
            </a:r>
            <a:r>
              <a:rPr sz="1800" spc="-10" dirty="0">
                <a:latin typeface="Trebuchet MS"/>
                <a:cs typeface="Trebuchet MS"/>
              </a:rPr>
              <a:t>274</a:t>
            </a:r>
            <a:r>
              <a:rPr lang="en-US" sz="1800" spc="-10" dirty="0">
                <a:latin typeface="Trebuchet MS"/>
                <a:cs typeface="Trebuchet MS"/>
              </a:rPr>
              <a:t>&gt;</a:t>
            </a:r>
            <a:r>
              <a:rPr sz="1800" spc="409" dirty="0">
                <a:latin typeface="Trebuchet MS"/>
                <a:cs typeface="Trebuchet MS"/>
              </a:rPr>
              <a:t> </a:t>
            </a:r>
            <a:r>
              <a:rPr lang="en-US" sz="1800" spc="409" dirty="0">
                <a:latin typeface="Trebuchet MS"/>
                <a:cs typeface="Trebuchet MS"/>
              </a:rPr>
              <a:t>&lt;</a:t>
            </a:r>
            <a:r>
              <a:rPr sz="1800" spc="-10" dirty="0">
                <a:latin typeface="Trebuchet MS"/>
                <a:cs typeface="Trebuchet MS"/>
              </a:rPr>
              <a:t>186</a:t>
            </a:r>
            <a:r>
              <a:rPr lang="en-US" sz="1800" spc="-10" dirty="0">
                <a:latin typeface="Trebuchet MS"/>
                <a:cs typeface="Trebuchet MS"/>
              </a:rPr>
              <a:t>, </a:t>
            </a:r>
            <a:r>
              <a:rPr sz="1800" spc="-10" dirty="0">
                <a:latin typeface="Trebuchet MS"/>
                <a:cs typeface="Trebuchet MS"/>
              </a:rPr>
              <a:t>265</a:t>
            </a:r>
            <a:r>
              <a:rPr lang="en-US" sz="1800" spc="-10" dirty="0">
                <a:latin typeface="Trebuchet MS"/>
                <a:cs typeface="Trebuchet MS"/>
              </a:rPr>
              <a:t>&gt;</a:t>
            </a:r>
            <a:endParaRPr sz="1800" dirty="0">
              <a:latin typeface="Trebuchet MS"/>
              <a:cs typeface="Trebuchet MS"/>
            </a:endParaRPr>
          </a:p>
        </p:txBody>
      </p:sp>
      <p:sp>
        <p:nvSpPr>
          <p:cNvPr id="11" name="object 9"/>
          <p:cNvSpPr/>
          <p:nvPr/>
        </p:nvSpPr>
        <p:spPr>
          <a:xfrm>
            <a:off x="4424045" y="5644249"/>
            <a:ext cx="76200" cy="363220"/>
          </a:xfrm>
          <a:custGeom>
            <a:avLst/>
            <a:gdLst/>
            <a:ahLst/>
            <a:cxnLst/>
            <a:rect l="l" t="t" r="r" b="b"/>
            <a:pathLst>
              <a:path w="76200" h="363220">
                <a:moveTo>
                  <a:pt x="25400" y="286892"/>
                </a:moveTo>
                <a:lnTo>
                  <a:pt x="0" y="286892"/>
                </a:lnTo>
                <a:lnTo>
                  <a:pt x="38100" y="363092"/>
                </a:lnTo>
                <a:lnTo>
                  <a:pt x="69850" y="299592"/>
                </a:lnTo>
                <a:lnTo>
                  <a:pt x="25400" y="299592"/>
                </a:lnTo>
                <a:lnTo>
                  <a:pt x="25400" y="286892"/>
                </a:lnTo>
                <a:close/>
              </a:path>
              <a:path w="76200" h="363220">
                <a:moveTo>
                  <a:pt x="38100" y="0"/>
                </a:moveTo>
                <a:lnTo>
                  <a:pt x="25400" y="0"/>
                </a:lnTo>
                <a:lnTo>
                  <a:pt x="25400" y="299592"/>
                </a:lnTo>
                <a:lnTo>
                  <a:pt x="38100" y="299592"/>
                </a:lnTo>
                <a:lnTo>
                  <a:pt x="38100" y="0"/>
                </a:lnTo>
                <a:close/>
              </a:path>
              <a:path w="76200" h="363220">
                <a:moveTo>
                  <a:pt x="76200" y="286892"/>
                </a:moveTo>
                <a:lnTo>
                  <a:pt x="38100" y="286892"/>
                </a:lnTo>
                <a:lnTo>
                  <a:pt x="38100" y="299592"/>
                </a:lnTo>
                <a:lnTo>
                  <a:pt x="69850" y="299592"/>
                </a:lnTo>
                <a:lnTo>
                  <a:pt x="76200" y="286892"/>
                </a:lnTo>
                <a:close/>
              </a:path>
            </a:pathLst>
          </a:custGeom>
          <a:solidFill>
            <a:srgbClr val="F3C72D"/>
          </a:solidFill>
        </p:spPr>
        <p:txBody>
          <a:bodyPr wrap="square" lIns="0" tIns="0" rIns="0" bIns="0" rtlCol="0"/>
          <a:lstStyle/>
          <a:p>
            <a:endParaRPr/>
          </a:p>
        </p:txBody>
      </p:sp>
      <p:pic>
        <p:nvPicPr>
          <p:cNvPr id="14" name="Picture 13">
            <a:extLst>
              <a:ext uri="{FF2B5EF4-FFF2-40B4-BE49-F238E27FC236}">
                <a16:creationId xmlns:a16="http://schemas.microsoft.com/office/drawing/2014/main" id="{EF41571A-D26C-2645-A917-A6A02B437684}"/>
              </a:ext>
            </a:extLst>
          </p:cNvPr>
          <p:cNvPicPr>
            <a:picLocks noChangeAspect="1"/>
          </p:cNvPicPr>
          <p:nvPr/>
        </p:nvPicPr>
        <p:blipFill>
          <a:blip r:embed="rId2"/>
          <a:stretch>
            <a:fillRect/>
          </a:stretch>
        </p:blipFill>
        <p:spPr>
          <a:xfrm>
            <a:off x="979334" y="1437766"/>
            <a:ext cx="6276873" cy="2801328"/>
          </a:xfrm>
          <a:prstGeom prst="rect">
            <a:avLst/>
          </a:prstGeom>
        </p:spPr>
      </p:pic>
      <p:sp>
        <p:nvSpPr>
          <p:cNvPr id="15" name="TextBox 14">
            <a:extLst>
              <a:ext uri="{FF2B5EF4-FFF2-40B4-BE49-F238E27FC236}">
                <a16:creationId xmlns:a16="http://schemas.microsoft.com/office/drawing/2014/main" id="{93DFF43E-A67C-DE49-92C0-F6EE2C5AA5BA}"/>
              </a:ext>
            </a:extLst>
          </p:cNvPr>
          <p:cNvSpPr txBox="1"/>
          <p:nvPr/>
        </p:nvSpPr>
        <p:spPr>
          <a:xfrm>
            <a:off x="2654710" y="4239094"/>
            <a:ext cx="3610797" cy="830997"/>
          </a:xfrm>
          <a:prstGeom prst="rect">
            <a:avLst/>
          </a:prstGeom>
          <a:noFill/>
        </p:spPr>
        <p:txBody>
          <a:bodyPr wrap="none" rtlCol="0">
            <a:spAutoFit/>
          </a:bodyPr>
          <a:lstStyle/>
          <a:p>
            <a:r>
              <a:rPr lang="en-US" sz="1600" dirty="0"/>
              <a:t>&lt;fileOffset1, “196 242 3 881250949”&gt;</a:t>
            </a:r>
          </a:p>
          <a:p>
            <a:pPr algn="ctr"/>
            <a:r>
              <a:rPr lang="en-US" sz="1600" dirty="0"/>
              <a:t>…</a:t>
            </a:r>
          </a:p>
          <a:p>
            <a:pPr algn="ctr"/>
            <a:r>
              <a:rPr lang="en-US" sz="1600" dirty="0"/>
              <a:t>&lt;</a:t>
            </a:r>
            <a:r>
              <a:rPr lang="en-US" sz="1600" dirty="0" err="1"/>
              <a:t>fileOffsetN</a:t>
            </a:r>
            <a:r>
              <a:rPr lang="en-US" sz="1600" dirty="0"/>
              <a:t>, “186 265 2 881171488”&gt;</a:t>
            </a:r>
          </a:p>
        </p:txBody>
      </p:sp>
      <p:sp>
        <p:nvSpPr>
          <p:cNvPr id="5" name="TextBox 4">
            <a:extLst>
              <a:ext uri="{FF2B5EF4-FFF2-40B4-BE49-F238E27FC236}">
                <a16:creationId xmlns:a16="http://schemas.microsoft.com/office/drawing/2014/main" id="{278F5089-7AF5-384F-9ED8-B95AB0887FEC}"/>
              </a:ext>
            </a:extLst>
          </p:cNvPr>
          <p:cNvSpPr txBox="1"/>
          <p:nvPr/>
        </p:nvSpPr>
        <p:spPr>
          <a:xfrm>
            <a:off x="4581520" y="5657719"/>
            <a:ext cx="2159566" cy="369332"/>
          </a:xfrm>
          <a:prstGeom prst="rect">
            <a:avLst/>
          </a:prstGeom>
          <a:noFill/>
        </p:spPr>
        <p:txBody>
          <a:bodyPr wrap="none" rtlCol="0">
            <a:spAutoFit/>
          </a:bodyPr>
          <a:lstStyle/>
          <a:p>
            <a:r>
              <a:rPr lang="en-US" dirty="0"/>
              <a:t>&lt;user-id, movie-id&gt;</a:t>
            </a:r>
          </a:p>
        </p:txBody>
      </p:sp>
    </p:spTree>
    <p:extLst>
      <p:ext uri="{BB962C8B-B14F-4D97-AF65-F5344CB8AC3E}">
        <p14:creationId xmlns:p14="http://schemas.microsoft.com/office/powerpoint/2010/main" val="37134303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Extract </a:t>
            </a:r>
            <a:r>
              <a:rPr lang="en-US" sz="3200" spc="-5" dirty="0"/>
              <a:t>and </a:t>
            </a:r>
            <a:r>
              <a:rPr lang="en-US" sz="3200" dirty="0"/>
              <a:t>Organize </a:t>
            </a:r>
            <a:r>
              <a:rPr lang="en-US" sz="3200" spc="-10" dirty="0"/>
              <a:t>What </a:t>
            </a:r>
            <a:r>
              <a:rPr lang="en-US" sz="3200" spc="-110" dirty="0"/>
              <a:t>We </a:t>
            </a:r>
            <a:r>
              <a:rPr lang="en-US" sz="3200" dirty="0"/>
              <a:t>Care  About</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59</a:t>
            </a:fld>
            <a:endParaRPr lang="en-US" dirty="0"/>
          </a:p>
        </p:txBody>
      </p:sp>
      <p:sp>
        <p:nvSpPr>
          <p:cNvPr id="6" name="object 8">
            <a:extLst>
              <a:ext uri="{FF2B5EF4-FFF2-40B4-BE49-F238E27FC236}">
                <a16:creationId xmlns:a16="http://schemas.microsoft.com/office/drawing/2014/main" id="{6D57C918-243D-C84C-8864-A990E61D6F5F}"/>
              </a:ext>
            </a:extLst>
          </p:cNvPr>
          <p:cNvSpPr txBox="1"/>
          <p:nvPr/>
        </p:nvSpPr>
        <p:spPr>
          <a:xfrm>
            <a:off x="457200" y="2831401"/>
            <a:ext cx="9053051" cy="597599"/>
          </a:xfrm>
          <a:prstGeom prst="rect">
            <a:avLst/>
          </a:prstGeom>
        </p:spPr>
        <p:txBody>
          <a:bodyPr vert="horz" wrap="square" lIns="0" tIns="12700" rIns="0" bIns="0" rtlCol="0">
            <a:spAutoFit/>
          </a:bodyPr>
          <a:lstStyle/>
          <a:p>
            <a:pPr marR="487045" algn="ctr">
              <a:lnSpc>
                <a:spcPct val="100000"/>
              </a:lnSpc>
              <a:spcBef>
                <a:spcPts val="100"/>
              </a:spcBef>
            </a:pPr>
            <a:endParaRPr sz="2000" dirty="0">
              <a:latin typeface="Times New Roman"/>
              <a:cs typeface="Times New Roman"/>
            </a:endParaRPr>
          </a:p>
          <a:p>
            <a:pPr marL="12700">
              <a:lnSpc>
                <a:spcPct val="100000"/>
              </a:lnSpc>
            </a:pPr>
            <a:r>
              <a:rPr lang="en-US" spc="-10" dirty="0">
                <a:latin typeface="Trebuchet MS"/>
                <a:cs typeface="Trebuchet MS"/>
              </a:rPr>
              <a:t>&lt;</a:t>
            </a:r>
            <a:r>
              <a:rPr spc="-10" dirty="0">
                <a:latin typeface="Trebuchet MS"/>
                <a:cs typeface="Trebuchet MS"/>
              </a:rPr>
              <a:t>196</a:t>
            </a:r>
            <a:r>
              <a:rPr lang="en-US" spc="-10" dirty="0">
                <a:latin typeface="Trebuchet MS"/>
                <a:cs typeface="Trebuchet MS"/>
              </a:rPr>
              <a:t>, </a:t>
            </a:r>
            <a:r>
              <a:rPr spc="-10" dirty="0">
                <a:latin typeface="Trebuchet MS"/>
                <a:cs typeface="Trebuchet MS"/>
              </a:rPr>
              <a:t>242</a:t>
            </a:r>
            <a:r>
              <a:rPr lang="en-US" spc="-10" dirty="0">
                <a:latin typeface="Trebuchet MS"/>
                <a:cs typeface="Trebuchet MS"/>
              </a:rPr>
              <a:t>&gt; </a:t>
            </a:r>
            <a:r>
              <a:rPr spc="-10" dirty="0">
                <a:latin typeface="Trebuchet MS"/>
                <a:cs typeface="Trebuchet MS"/>
              </a:rPr>
              <a:t> </a:t>
            </a:r>
            <a:r>
              <a:rPr lang="en-US" spc="-10" dirty="0">
                <a:latin typeface="Trebuchet MS"/>
                <a:cs typeface="Trebuchet MS"/>
              </a:rPr>
              <a:t>&lt;</a:t>
            </a:r>
            <a:r>
              <a:rPr spc="-10" dirty="0">
                <a:latin typeface="Trebuchet MS"/>
                <a:cs typeface="Trebuchet MS"/>
              </a:rPr>
              <a:t>186</a:t>
            </a:r>
            <a:r>
              <a:rPr lang="en-US" spc="-10" dirty="0">
                <a:latin typeface="Trebuchet MS"/>
                <a:cs typeface="Trebuchet MS"/>
              </a:rPr>
              <a:t>, </a:t>
            </a:r>
            <a:r>
              <a:rPr spc="-10" dirty="0">
                <a:latin typeface="Trebuchet MS"/>
                <a:cs typeface="Trebuchet MS"/>
              </a:rPr>
              <a:t>302</a:t>
            </a:r>
            <a:r>
              <a:rPr lang="en-US" spc="-10" dirty="0">
                <a:latin typeface="Trebuchet MS"/>
                <a:cs typeface="Trebuchet MS"/>
              </a:rPr>
              <a:t>&gt;</a:t>
            </a:r>
            <a:r>
              <a:rPr spc="-10" dirty="0">
                <a:latin typeface="Trebuchet MS"/>
                <a:cs typeface="Trebuchet MS"/>
              </a:rPr>
              <a:t> </a:t>
            </a:r>
            <a:r>
              <a:rPr lang="en-US" spc="-10" dirty="0">
                <a:latin typeface="Trebuchet MS"/>
                <a:cs typeface="Trebuchet MS"/>
              </a:rPr>
              <a:t>&lt;</a:t>
            </a:r>
            <a:r>
              <a:rPr spc="-10" dirty="0">
                <a:latin typeface="Trebuchet MS"/>
                <a:cs typeface="Trebuchet MS"/>
              </a:rPr>
              <a:t>196</a:t>
            </a:r>
            <a:r>
              <a:rPr lang="en-US" spc="-10" dirty="0">
                <a:latin typeface="Trebuchet MS"/>
                <a:cs typeface="Trebuchet MS"/>
              </a:rPr>
              <a:t>, </a:t>
            </a:r>
            <a:r>
              <a:rPr spc="-10" dirty="0">
                <a:latin typeface="Trebuchet MS"/>
                <a:cs typeface="Trebuchet MS"/>
              </a:rPr>
              <a:t>377</a:t>
            </a:r>
            <a:r>
              <a:rPr lang="en-US" spc="-10" dirty="0">
                <a:latin typeface="Trebuchet MS"/>
                <a:cs typeface="Trebuchet MS"/>
              </a:rPr>
              <a:t>&gt;</a:t>
            </a:r>
            <a:r>
              <a:rPr spc="-10" dirty="0">
                <a:latin typeface="Trebuchet MS"/>
                <a:cs typeface="Trebuchet MS"/>
              </a:rPr>
              <a:t> </a:t>
            </a:r>
            <a:r>
              <a:rPr lang="en-US" spc="-10" dirty="0">
                <a:latin typeface="Trebuchet MS"/>
                <a:cs typeface="Trebuchet MS"/>
              </a:rPr>
              <a:t>&lt;</a:t>
            </a:r>
            <a:r>
              <a:rPr spc="-10" dirty="0">
                <a:latin typeface="Trebuchet MS"/>
                <a:cs typeface="Trebuchet MS"/>
              </a:rPr>
              <a:t>244</a:t>
            </a:r>
            <a:r>
              <a:rPr lang="en-US" spc="-10" dirty="0">
                <a:latin typeface="Trebuchet MS"/>
                <a:cs typeface="Trebuchet MS"/>
              </a:rPr>
              <a:t>, </a:t>
            </a:r>
            <a:r>
              <a:rPr spc="-10" dirty="0">
                <a:latin typeface="Trebuchet MS"/>
                <a:cs typeface="Trebuchet MS"/>
              </a:rPr>
              <a:t>51</a:t>
            </a:r>
            <a:r>
              <a:rPr lang="en-US" spc="-10" dirty="0">
                <a:latin typeface="Trebuchet MS"/>
                <a:cs typeface="Trebuchet MS"/>
              </a:rPr>
              <a:t>&gt;</a:t>
            </a:r>
            <a:r>
              <a:rPr spc="-10" dirty="0">
                <a:latin typeface="Trebuchet MS"/>
                <a:cs typeface="Trebuchet MS"/>
              </a:rPr>
              <a:t> </a:t>
            </a:r>
            <a:r>
              <a:rPr lang="en-US" spc="-10" dirty="0">
                <a:latin typeface="Trebuchet MS"/>
                <a:cs typeface="Trebuchet MS"/>
              </a:rPr>
              <a:t>&lt;</a:t>
            </a:r>
            <a:r>
              <a:rPr spc="-10" dirty="0">
                <a:latin typeface="Trebuchet MS"/>
                <a:cs typeface="Trebuchet MS"/>
              </a:rPr>
              <a:t>166</a:t>
            </a:r>
            <a:r>
              <a:rPr lang="en-US" spc="-10" dirty="0">
                <a:latin typeface="Trebuchet MS"/>
                <a:cs typeface="Trebuchet MS"/>
              </a:rPr>
              <a:t>, </a:t>
            </a:r>
            <a:r>
              <a:rPr spc="-10" dirty="0">
                <a:latin typeface="Trebuchet MS"/>
                <a:cs typeface="Trebuchet MS"/>
              </a:rPr>
              <a:t>346</a:t>
            </a:r>
            <a:r>
              <a:rPr lang="en-US" spc="-10" dirty="0">
                <a:latin typeface="Trebuchet MS"/>
                <a:cs typeface="Trebuchet MS"/>
              </a:rPr>
              <a:t>&gt;</a:t>
            </a:r>
            <a:r>
              <a:rPr spc="-10" dirty="0">
                <a:latin typeface="Trebuchet MS"/>
                <a:cs typeface="Trebuchet MS"/>
              </a:rPr>
              <a:t> </a:t>
            </a:r>
            <a:r>
              <a:rPr lang="en-US" spc="-10" dirty="0">
                <a:latin typeface="Trebuchet MS"/>
                <a:cs typeface="Trebuchet MS"/>
              </a:rPr>
              <a:t>&lt;</a:t>
            </a:r>
            <a:r>
              <a:rPr spc="-10" dirty="0">
                <a:latin typeface="Trebuchet MS"/>
                <a:cs typeface="Trebuchet MS"/>
              </a:rPr>
              <a:t>186</a:t>
            </a:r>
            <a:r>
              <a:rPr lang="en-US" spc="-10" dirty="0">
                <a:latin typeface="Trebuchet MS"/>
                <a:cs typeface="Trebuchet MS"/>
              </a:rPr>
              <a:t>, </a:t>
            </a:r>
            <a:r>
              <a:rPr spc="-10" dirty="0">
                <a:latin typeface="Trebuchet MS"/>
                <a:cs typeface="Trebuchet MS"/>
              </a:rPr>
              <a:t>274</a:t>
            </a:r>
            <a:r>
              <a:rPr lang="en-US" spc="-10" dirty="0">
                <a:latin typeface="Trebuchet MS"/>
                <a:cs typeface="Trebuchet MS"/>
              </a:rPr>
              <a:t>&gt;</a:t>
            </a:r>
            <a:r>
              <a:rPr spc="409" dirty="0">
                <a:latin typeface="Trebuchet MS"/>
                <a:cs typeface="Trebuchet MS"/>
              </a:rPr>
              <a:t> </a:t>
            </a:r>
            <a:r>
              <a:rPr lang="en-US" spc="409" dirty="0">
                <a:latin typeface="Trebuchet MS"/>
                <a:cs typeface="Trebuchet MS"/>
              </a:rPr>
              <a:t>&lt;</a:t>
            </a:r>
            <a:r>
              <a:rPr spc="-10" dirty="0">
                <a:latin typeface="Trebuchet MS"/>
                <a:cs typeface="Trebuchet MS"/>
              </a:rPr>
              <a:t>186</a:t>
            </a:r>
            <a:r>
              <a:rPr lang="en-US" spc="-10" dirty="0">
                <a:latin typeface="Trebuchet MS"/>
                <a:cs typeface="Trebuchet MS"/>
              </a:rPr>
              <a:t>, </a:t>
            </a:r>
            <a:r>
              <a:rPr spc="-10" dirty="0">
                <a:latin typeface="Trebuchet MS"/>
                <a:cs typeface="Trebuchet MS"/>
              </a:rPr>
              <a:t>265</a:t>
            </a:r>
            <a:r>
              <a:rPr lang="en-US" spc="-10" dirty="0">
                <a:latin typeface="Trebuchet MS"/>
                <a:cs typeface="Trebuchet MS"/>
              </a:rPr>
              <a:t>&gt;</a:t>
            </a:r>
            <a:endParaRPr dirty="0">
              <a:latin typeface="Trebuchet MS"/>
              <a:cs typeface="Trebuchet MS"/>
            </a:endParaRPr>
          </a:p>
        </p:txBody>
      </p:sp>
      <p:sp>
        <p:nvSpPr>
          <p:cNvPr id="7" name="TextBox 6">
            <a:extLst>
              <a:ext uri="{FF2B5EF4-FFF2-40B4-BE49-F238E27FC236}">
                <a16:creationId xmlns:a16="http://schemas.microsoft.com/office/drawing/2014/main" id="{3E1DFB7F-0AB3-5245-B859-FAE6A4BF3C36}"/>
              </a:ext>
            </a:extLst>
          </p:cNvPr>
          <p:cNvSpPr txBox="1"/>
          <p:nvPr/>
        </p:nvSpPr>
        <p:spPr>
          <a:xfrm>
            <a:off x="3113667" y="2361067"/>
            <a:ext cx="2159566" cy="369332"/>
          </a:xfrm>
          <a:prstGeom prst="rect">
            <a:avLst/>
          </a:prstGeom>
          <a:noFill/>
        </p:spPr>
        <p:txBody>
          <a:bodyPr wrap="none" rtlCol="0">
            <a:spAutoFit/>
          </a:bodyPr>
          <a:lstStyle/>
          <a:p>
            <a:r>
              <a:rPr lang="en-US" dirty="0"/>
              <a:t>&lt;user-id, movie-id&gt;</a:t>
            </a:r>
          </a:p>
        </p:txBody>
      </p:sp>
    </p:spTree>
    <p:extLst>
      <p:ext uri="{BB962C8B-B14F-4D97-AF65-F5344CB8AC3E}">
        <p14:creationId xmlns:p14="http://schemas.microsoft.com/office/powerpoint/2010/main" val="3677569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90004-CEA4-7F4B-BBE4-C7F2F31FFD43}"/>
              </a:ext>
            </a:extLst>
          </p:cNvPr>
          <p:cNvSpPr>
            <a:spLocks noGrp="1"/>
          </p:cNvSpPr>
          <p:nvPr>
            <p:ph type="title"/>
          </p:nvPr>
        </p:nvSpPr>
        <p:spPr/>
        <p:txBody>
          <a:bodyPr/>
          <a:lstStyle/>
          <a:p>
            <a:r>
              <a:rPr lang="en-US" dirty="0"/>
              <a:t>Another Reason Splits Are Important</a:t>
            </a:r>
          </a:p>
        </p:txBody>
      </p:sp>
      <p:sp>
        <p:nvSpPr>
          <p:cNvPr id="3" name="Content Placeholder 2">
            <a:extLst>
              <a:ext uri="{FF2B5EF4-FFF2-40B4-BE49-F238E27FC236}">
                <a16:creationId xmlns:a16="http://schemas.microsoft.com/office/drawing/2014/main" id="{791DBF6B-EFE1-0C4C-9D9E-8D1BF5EB4D68}"/>
              </a:ext>
            </a:extLst>
          </p:cNvPr>
          <p:cNvSpPr>
            <a:spLocks noGrp="1"/>
          </p:cNvSpPr>
          <p:nvPr>
            <p:ph idx="1"/>
          </p:nvPr>
        </p:nvSpPr>
        <p:spPr>
          <a:xfrm>
            <a:off x="457200" y="1600200"/>
            <a:ext cx="8229600" cy="1735428"/>
          </a:xfrm>
        </p:spPr>
        <p:txBody>
          <a:bodyPr>
            <a:normAutofit/>
          </a:bodyPr>
          <a:lstStyle/>
          <a:p>
            <a:r>
              <a:rPr lang="en-US" sz="1800" dirty="0"/>
              <a:t>Records might be stored across two blocks, but are combined into one split</a:t>
            </a:r>
          </a:p>
          <a:p>
            <a:r>
              <a:rPr lang="en-US" sz="1800" dirty="0"/>
              <a:t>Splits are logical, they don’t store or contain actual data and just refer to the data which is stored in HDFS</a:t>
            </a:r>
            <a:endParaRPr lang="en-US" sz="2000" dirty="0"/>
          </a:p>
        </p:txBody>
      </p:sp>
      <p:sp>
        <p:nvSpPr>
          <p:cNvPr id="4" name="Footer Placeholder 3">
            <a:extLst>
              <a:ext uri="{FF2B5EF4-FFF2-40B4-BE49-F238E27FC236}">
                <a16:creationId xmlns:a16="http://schemas.microsoft.com/office/drawing/2014/main" id="{10126358-6D71-D446-9EDC-244CE7232B9C}"/>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2CA5FF8D-F4CA-F845-8CAC-D0285360307A}"/>
              </a:ext>
            </a:extLst>
          </p:cNvPr>
          <p:cNvSpPr>
            <a:spLocks noGrp="1"/>
          </p:cNvSpPr>
          <p:nvPr>
            <p:ph type="sldNum" sz="quarter" idx="12"/>
          </p:nvPr>
        </p:nvSpPr>
        <p:spPr/>
        <p:txBody>
          <a:bodyPr/>
          <a:lstStyle/>
          <a:p>
            <a:fld id="{9AA7C465-8597-4488-B68C-958448427716}" type="slidenum">
              <a:rPr lang="en-US" smtClean="0"/>
              <a:t>6</a:t>
            </a:fld>
            <a:endParaRPr lang="en-US" dirty="0"/>
          </a:p>
        </p:txBody>
      </p:sp>
      <p:sp>
        <p:nvSpPr>
          <p:cNvPr id="11" name="Rectangle 10">
            <a:extLst>
              <a:ext uri="{FF2B5EF4-FFF2-40B4-BE49-F238E27FC236}">
                <a16:creationId xmlns:a16="http://schemas.microsoft.com/office/drawing/2014/main" id="{F093DD7A-6984-C740-9D56-CFAA84A594B9}"/>
              </a:ext>
            </a:extLst>
          </p:cNvPr>
          <p:cNvSpPr/>
          <p:nvPr/>
        </p:nvSpPr>
        <p:spPr>
          <a:xfrm>
            <a:off x="1640908" y="3970748"/>
            <a:ext cx="2386210" cy="360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Record A</a:t>
            </a:r>
          </a:p>
        </p:txBody>
      </p:sp>
      <p:sp>
        <p:nvSpPr>
          <p:cNvPr id="26" name="Rectangle 25">
            <a:extLst>
              <a:ext uri="{FF2B5EF4-FFF2-40B4-BE49-F238E27FC236}">
                <a16:creationId xmlns:a16="http://schemas.microsoft.com/office/drawing/2014/main" id="{E6443089-9448-C040-B59A-A60D23094728}"/>
              </a:ext>
            </a:extLst>
          </p:cNvPr>
          <p:cNvSpPr/>
          <p:nvPr/>
        </p:nvSpPr>
        <p:spPr>
          <a:xfrm>
            <a:off x="4089743" y="3970749"/>
            <a:ext cx="1572020" cy="360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Record B</a:t>
            </a:r>
          </a:p>
        </p:txBody>
      </p:sp>
      <p:sp>
        <p:nvSpPr>
          <p:cNvPr id="27" name="Rectangle 26">
            <a:extLst>
              <a:ext uri="{FF2B5EF4-FFF2-40B4-BE49-F238E27FC236}">
                <a16:creationId xmlns:a16="http://schemas.microsoft.com/office/drawing/2014/main" id="{9CBA3DC1-AD69-3C40-AB7D-C3F1210DF7D1}"/>
              </a:ext>
            </a:extLst>
          </p:cNvPr>
          <p:cNvSpPr/>
          <p:nvPr/>
        </p:nvSpPr>
        <p:spPr>
          <a:xfrm>
            <a:off x="5724388" y="3970749"/>
            <a:ext cx="1265133" cy="360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Record C</a:t>
            </a:r>
          </a:p>
        </p:txBody>
      </p:sp>
      <p:sp>
        <p:nvSpPr>
          <p:cNvPr id="17" name="Left Bracket 16">
            <a:extLst>
              <a:ext uri="{FF2B5EF4-FFF2-40B4-BE49-F238E27FC236}">
                <a16:creationId xmlns:a16="http://schemas.microsoft.com/office/drawing/2014/main" id="{FEBE8CF7-2544-6B4B-8323-5E3053C5903A}"/>
              </a:ext>
            </a:extLst>
          </p:cNvPr>
          <p:cNvSpPr/>
          <p:nvPr/>
        </p:nvSpPr>
        <p:spPr>
          <a:xfrm rot="16200000">
            <a:off x="2966789" y="3238605"/>
            <a:ext cx="182880" cy="2834640"/>
          </a:xfrm>
          <a:prstGeom prst="lef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ket 28">
            <a:extLst>
              <a:ext uri="{FF2B5EF4-FFF2-40B4-BE49-F238E27FC236}">
                <a16:creationId xmlns:a16="http://schemas.microsoft.com/office/drawing/2014/main" id="{BF5F8C42-D58D-914E-804D-C8223EC8F454}"/>
              </a:ext>
            </a:extLst>
          </p:cNvPr>
          <p:cNvSpPr/>
          <p:nvPr/>
        </p:nvSpPr>
        <p:spPr>
          <a:xfrm rot="16200000">
            <a:off x="5674286" y="3469131"/>
            <a:ext cx="182880" cy="2377440"/>
          </a:xfrm>
          <a:prstGeom prst="lef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ket 29">
            <a:extLst>
              <a:ext uri="{FF2B5EF4-FFF2-40B4-BE49-F238E27FC236}">
                <a16:creationId xmlns:a16="http://schemas.microsoft.com/office/drawing/2014/main" id="{D00EC94E-AB45-6645-8DB9-D3FDA4993D8C}"/>
              </a:ext>
            </a:extLst>
          </p:cNvPr>
          <p:cNvSpPr/>
          <p:nvPr/>
        </p:nvSpPr>
        <p:spPr>
          <a:xfrm rot="5400000" flipV="1">
            <a:off x="3539854" y="1602133"/>
            <a:ext cx="182880" cy="4023360"/>
          </a:xfrm>
          <a:prstGeom prst="leftBracket">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F0E22C67-5E45-D54F-B059-DF197547417A}"/>
              </a:ext>
            </a:extLst>
          </p:cNvPr>
          <p:cNvSpPr/>
          <p:nvPr/>
        </p:nvSpPr>
        <p:spPr>
          <a:xfrm rot="5400000" flipV="1">
            <a:off x="6253824" y="2963295"/>
            <a:ext cx="182880" cy="1280160"/>
          </a:xfrm>
          <a:prstGeom prst="leftBracket">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9F0CD854-8FD3-5345-94F3-66BE4D158AFC}"/>
              </a:ext>
            </a:extLst>
          </p:cNvPr>
          <p:cNvSpPr txBox="1"/>
          <p:nvPr/>
        </p:nvSpPr>
        <p:spPr>
          <a:xfrm>
            <a:off x="5889508" y="3064860"/>
            <a:ext cx="825867" cy="369332"/>
          </a:xfrm>
          <a:prstGeom prst="rect">
            <a:avLst/>
          </a:prstGeom>
          <a:noFill/>
        </p:spPr>
        <p:txBody>
          <a:bodyPr wrap="none" rtlCol="0">
            <a:spAutoFit/>
          </a:bodyPr>
          <a:lstStyle/>
          <a:p>
            <a:r>
              <a:rPr lang="en-US" dirty="0"/>
              <a:t>Split 2</a:t>
            </a:r>
          </a:p>
        </p:txBody>
      </p:sp>
      <p:sp>
        <p:nvSpPr>
          <p:cNvPr id="33" name="TextBox 32">
            <a:extLst>
              <a:ext uri="{FF2B5EF4-FFF2-40B4-BE49-F238E27FC236}">
                <a16:creationId xmlns:a16="http://schemas.microsoft.com/office/drawing/2014/main" id="{EFA8C475-1DCC-974C-B53A-E4BC42563B97}"/>
              </a:ext>
            </a:extLst>
          </p:cNvPr>
          <p:cNvSpPr txBox="1"/>
          <p:nvPr/>
        </p:nvSpPr>
        <p:spPr>
          <a:xfrm>
            <a:off x="3253843" y="3064860"/>
            <a:ext cx="825867" cy="369332"/>
          </a:xfrm>
          <a:prstGeom prst="rect">
            <a:avLst/>
          </a:prstGeom>
          <a:noFill/>
        </p:spPr>
        <p:txBody>
          <a:bodyPr wrap="none" rtlCol="0">
            <a:spAutoFit/>
          </a:bodyPr>
          <a:lstStyle/>
          <a:p>
            <a:r>
              <a:rPr lang="en-US" dirty="0"/>
              <a:t>Split 1</a:t>
            </a:r>
          </a:p>
        </p:txBody>
      </p:sp>
      <p:sp>
        <p:nvSpPr>
          <p:cNvPr id="34" name="TextBox 33">
            <a:extLst>
              <a:ext uri="{FF2B5EF4-FFF2-40B4-BE49-F238E27FC236}">
                <a16:creationId xmlns:a16="http://schemas.microsoft.com/office/drawing/2014/main" id="{0111D86D-C6EB-F243-9171-4E60CBE4BA4E}"/>
              </a:ext>
            </a:extLst>
          </p:cNvPr>
          <p:cNvSpPr txBox="1"/>
          <p:nvPr/>
        </p:nvSpPr>
        <p:spPr>
          <a:xfrm>
            <a:off x="5199533" y="4795536"/>
            <a:ext cx="1133644" cy="646331"/>
          </a:xfrm>
          <a:prstGeom prst="rect">
            <a:avLst/>
          </a:prstGeom>
          <a:noFill/>
        </p:spPr>
        <p:txBody>
          <a:bodyPr wrap="none" rtlCol="0">
            <a:spAutoFit/>
          </a:bodyPr>
          <a:lstStyle/>
          <a:p>
            <a:pPr algn="ctr"/>
            <a:r>
              <a:rPr lang="en-US" dirty="0"/>
              <a:t>Block 2</a:t>
            </a:r>
          </a:p>
          <a:p>
            <a:pPr algn="ctr"/>
            <a:r>
              <a:rPr lang="en-US" dirty="0"/>
              <a:t>(128 MB)</a:t>
            </a:r>
          </a:p>
        </p:txBody>
      </p:sp>
      <p:sp>
        <p:nvSpPr>
          <p:cNvPr id="37" name="TextBox 36">
            <a:extLst>
              <a:ext uri="{FF2B5EF4-FFF2-40B4-BE49-F238E27FC236}">
                <a16:creationId xmlns:a16="http://schemas.microsoft.com/office/drawing/2014/main" id="{9FD3DDEC-DC37-1243-A8F1-7FA03BB1D4B6}"/>
              </a:ext>
            </a:extLst>
          </p:cNvPr>
          <p:cNvSpPr txBox="1"/>
          <p:nvPr/>
        </p:nvSpPr>
        <p:spPr>
          <a:xfrm>
            <a:off x="2476783" y="4795536"/>
            <a:ext cx="1133644" cy="646331"/>
          </a:xfrm>
          <a:prstGeom prst="rect">
            <a:avLst/>
          </a:prstGeom>
          <a:noFill/>
        </p:spPr>
        <p:txBody>
          <a:bodyPr wrap="none" rtlCol="0">
            <a:spAutoFit/>
          </a:bodyPr>
          <a:lstStyle/>
          <a:p>
            <a:pPr algn="ctr"/>
            <a:r>
              <a:rPr lang="en-US" dirty="0"/>
              <a:t>Block 1</a:t>
            </a:r>
          </a:p>
          <a:p>
            <a:pPr algn="ctr"/>
            <a:r>
              <a:rPr lang="en-US" dirty="0"/>
              <a:t>(128 MB)</a:t>
            </a:r>
          </a:p>
        </p:txBody>
      </p:sp>
    </p:spTree>
    <p:extLst>
      <p:ext uri="{BB962C8B-B14F-4D97-AF65-F5344CB8AC3E}">
        <p14:creationId xmlns:p14="http://schemas.microsoft.com/office/powerpoint/2010/main" val="24297444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pc="-25" dirty="0"/>
              <a:t>MapReduce</a:t>
            </a:r>
            <a:r>
              <a:rPr lang="en-US" spc="-10" dirty="0"/>
              <a:t> </a:t>
            </a:r>
            <a:r>
              <a:rPr lang="en-US" dirty="0"/>
              <a:t>Sorts	</a:t>
            </a:r>
            <a:r>
              <a:rPr lang="en-US" spc="-5" dirty="0"/>
              <a:t>and Groups the  Mapped Data (“Shuffle and</a:t>
            </a:r>
            <a:r>
              <a:rPr lang="en-US" spc="-45" dirty="0"/>
              <a:t> </a:t>
            </a:r>
            <a:r>
              <a:rPr lang="en-US" dirty="0"/>
              <a:t>Sort”)</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60</a:t>
            </a:fld>
            <a:endParaRPr lang="en-US" dirty="0"/>
          </a:p>
        </p:txBody>
      </p:sp>
      <p:sp>
        <p:nvSpPr>
          <p:cNvPr id="6" name="object 4"/>
          <p:cNvSpPr txBox="1"/>
          <p:nvPr/>
        </p:nvSpPr>
        <p:spPr>
          <a:xfrm>
            <a:off x="450465" y="3866840"/>
            <a:ext cx="1570064"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5" dirty="0">
                <a:latin typeface="Trebuchet MS"/>
                <a:cs typeface="Trebuchet MS"/>
              </a:rPr>
              <a:t>&lt;</a:t>
            </a:r>
            <a:r>
              <a:rPr sz="2000" spc="-5" dirty="0">
                <a:latin typeface="Trebuchet MS"/>
                <a:cs typeface="Trebuchet MS"/>
              </a:rPr>
              <a:t>1</a:t>
            </a:r>
            <a:r>
              <a:rPr sz="2000" spc="-20" dirty="0">
                <a:latin typeface="Trebuchet MS"/>
                <a:cs typeface="Trebuchet MS"/>
              </a:rPr>
              <a:t>6</a:t>
            </a:r>
            <a:r>
              <a:rPr sz="2000" spc="-5" dirty="0">
                <a:latin typeface="Trebuchet MS"/>
                <a:cs typeface="Trebuchet MS"/>
              </a:rPr>
              <a:t>6</a:t>
            </a:r>
            <a:r>
              <a:rPr lang="en-US" sz="2000" spc="-5" dirty="0">
                <a:latin typeface="Trebuchet MS"/>
                <a:cs typeface="Trebuchet MS"/>
              </a:rPr>
              <a:t>, {</a:t>
            </a:r>
            <a:r>
              <a:rPr sz="2000" spc="-20" dirty="0">
                <a:latin typeface="Trebuchet MS"/>
                <a:cs typeface="Trebuchet MS"/>
              </a:rPr>
              <a:t>3</a:t>
            </a:r>
            <a:r>
              <a:rPr sz="2000" spc="-5" dirty="0">
                <a:latin typeface="Trebuchet MS"/>
                <a:cs typeface="Trebuchet MS"/>
              </a:rPr>
              <a:t>46</a:t>
            </a:r>
            <a:r>
              <a:rPr lang="en-US" sz="2000" spc="-5" dirty="0">
                <a:latin typeface="Trebuchet MS"/>
                <a:cs typeface="Trebuchet MS"/>
              </a:rPr>
              <a:t>}&gt;</a:t>
            </a:r>
            <a:endParaRPr sz="2000" dirty="0">
              <a:latin typeface="Trebuchet MS"/>
              <a:cs typeface="Trebuchet MS"/>
            </a:endParaRPr>
          </a:p>
        </p:txBody>
      </p:sp>
      <p:sp>
        <p:nvSpPr>
          <p:cNvPr id="7" name="object 5"/>
          <p:cNvSpPr txBox="1"/>
          <p:nvPr/>
        </p:nvSpPr>
        <p:spPr>
          <a:xfrm>
            <a:off x="2271253" y="3866840"/>
            <a:ext cx="2563760"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10" dirty="0">
                <a:latin typeface="Trebuchet MS"/>
                <a:cs typeface="Trebuchet MS"/>
              </a:rPr>
              <a:t>&lt;</a:t>
            </a:r>
            <a:r>
              <a:rPr sz="2000" spc="-10" dirty="0">
                <a:latin typeface="Trebuchet MS"/>
                <a:cs typeface="Trebuchet MS"/>
              </a:rPr>
              <a:t>186</a:t>
            </a:r>
            <a:r>
              <a:rPr lang="en-US" sz="2000" spc="-10" dirty="0">
                <a:latin typeface="Trebuchet MS"/>
                <a:cs typeface="Trebuchet MS"/>
              </a:rPr>
              <a:t>, {</a:t>
            </a:r>
            <a:r>
              <a:rPr sz="2000" spc="-10" dirty="0">
                <a:latin typeface="Trebuchet MS"/>
                <a:cs typeface="Trebuchet MS"/>
              </a:rPr>
              <a:t>302,274,265</a:t>
            </a:r>
            <a:r>
              <a:rPr lang="en-US" sz="2000" spc="-10" dirty="0">
                <a:latin typeface="Trebuchet MS"/>
                <a:cs typeface="Trebuchet MS"/>
              </a:rPr>
              <a:t>}&gt;</a:t>
            </a:r>
            <a:endParaRPr sz="2000" dirty="0">
              <a:latin typeface="Trebuchet MS"/>
              <a:cs typeface="Trebuchet MS"/>
            </a:endParaRPr>
          </a:p>
        </p:txBody>
      </p:sp>
      <p:sp>
        <p:nvSpPr>
          <p:cNvPr id="8" name="object 6"/>
          <p:cNvSpPr txBox="1"/>
          <p:nvPr/>
        </p:nvSpPr>
        <p:spPr>
          <a:xfrm>
            <a:off x="5109457" y="3866840"/>
            <a:ext cx="2028762"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10" dirty="0">
                <a:latin typeface="Trebuchet MS"/>
                <a:cs typeface="Trebuchet MS"/>
              </a:rPr>
              <a:t>&lt;</a:t>
            </a:r>
            <a:r>
              <a:rPr sz="2000" spc="-10" dirty="0">
                <a:latin typeface="Trebuchet MS"/>
                <a:cs typeface="Trebuchet MS"/>
              </a:rPr>
              <a:t>196</a:t>
            </a:r>
            <a:r>
              <a:rPr lang="en-US" sz="2000" spc="-10" dirty="0">
                <a:latin typeface="Trebuchet MS"/>
                <a:cs typeface="Trebuchet MS"/>
              </a:rPr>
              <a:t>, {</a:t>
            </a:r>
            <a:r>
              <a:rPr sz="2000" spc="-10" dirty="0">
                <a:latin typeface="Trebuchet MS"/>
                <a:cs typeface="Trebuchet MS"/>
              </a:rPr>
              <a:t>242,377</a:t>
            </a:r>
            <a:r>
              <a:rPr lang="en-US" sz="2000" spc="-10" dirty="0">
                <a:latin typeface="Trebuchet MS"/>
                <a:cs typeface="Trebuchet MS"/>
              </a:rPr>
              <a:t>}&gt;</a:t>
            </a:r>
            <a:endParaRPr sz="2000" dirty="0">
              <a:latin typeface="Trebuchet MS"/>
              <a:cs typeface="Trebuchet MS"/>
            </a:endParaRPr>
          </a:p>
        </p:txBody>
      </p:sp>
      <p:sp>
        <p:nvSpPr>
          <p:cNvPr id="9" name="object 7"/>
          <p:cNvSpPr txBox="1"/>
          <p:nvPr/>
        </p:nvSpPr>
        <p:spPr>
          <a:xfrm>
            <a:off x="7360141" y="3866840"/>
            <a:ext cx="1533135"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5" dirty="0">
                <a:latin typeface="Trebuchet MS"/>
                <a:cs typeface="Trebuchet MS"/>
              </a:rPr>
              <a:t>&lt;</a:t>
            </a:r>
            <a:r>
              <a:rPr sz="2000" spc="-5" dirty="0">
                <a:latin typeface="Trebuchet MS"/>
                <a:cs typeface="Trebuchet MS"/>
              </a:rPr>
              <a:t>2</a:t>
            </a:r>
            <a:r>
              <a:rPr sz="2000" spc="-20" dirty="0">
                <a:latin typeface="Trebuchet MS"/>
                <a:cs typeface="Trebuchet MS"/>
              </a:rPr>
              <a:t>4</a:t>
            </a:r>
            <a:r>
              <a:rPr sz="2000" spc="-5" dirty="0">
                <a:latin typeface="Trebuchet MS"/>
                <a:cs typeface="Trebuchet MS"/>
              </a:rPr>
              <a:t>4</a:t>
            </a:r>
            <a:r>
              <a:rPr lang="en-US" sz="2000" spc="-5" dirty="0">
                <a:latin typeface="Trebuchet MS"/>
                <a:cs typeface="Trebuchet MS"/>
              </a:rPr>
              <a:t>, {</a:t>
            </a:r>
            <a:r>
              <a:rPr sz="2000" spc="-20" dirty="0">
                <a:latin typeface="Trebuchet MS"/>
                <a:cs typeface="Trebuchet MS"/>
              </a:rPr>
              <a:t>5</a:t>
            </a:r>
            <a:r>
              <a:rPr sz="2000" dirty="0">
                <a:latin typeface="Trebuchet MS"/>
                <a:cs typeface="Trebuchet MS"/>
              </a:rPr>
              <a:t>1</a:t>
            </a:r>
            <a:r>
              <a:rPr lang="en-US" sz="2000" dirty="0">
                <a:latin typeface="Trebuchet MS"/>
                <a:cs typeface="Trebuchet MS"/>
              </a:rPr>
              <a:t>}&gt;</a:t>
            </a:r>
            <a:endParaRPr sz="2000" dirty="0">
              <a:latin typeface="Trebuchet MS"/>
              <a:cs typeface="Trebuchet MS"/>
            </a:endParaRPr>
          </a:p>
        </p:txBody>
      </p:sp>
      <p:sp>
        <p:nvSpPr>
          <p:cNvPr id="10" name="object 8"/>
          <p:cNvSpPr/>
          <p:nvPr/>
        </p:nvSpPr>
        <p:spPr>
          <a:xfrm>
            <a:off x="4267200" y="2635003"/>
            <a:ext cx="76200" cy="963930"/>
          </a:xfrm>
          <a:custGeom>
            <a:avLst/>
            <a:gdLst/>
            <a:ahLst/>
            <a:cxnLst/>
            <a:rect l="l" t="t" r="r" b="b"/>
            <a:pathLst>
              <a:path w="76200" h="963929">
                <a:moveTo>
                  <a:pt x="25309" y="887815"/>
                </a:moveTo>
                <a:lnTo>
                  <a:pt x="0" y="888238"/>
                </a:lnTo>
                <a:lnTo>
                  <a:pt x="39370" y="963803"/>
                </a:lnTo>
                <a:lnTo>
                  <a:pt x="69581" y="900557"/>
                </a:lnTo>
                <a:lnTo>
                  <a:pt x="25526" y="900557"/>
                </a:lnTo>
                <a:lnTo>
                  <a:pt x="25309" y="887815"/>
                </a:lnTo>
                <a:close/>
              </a:path>
              <a:path w="76200" h="963929">
                <a:moveTo>
                  <a:pt x="76073" y="886968"/>
                </a:moveTo>
                <a:lnTo>
                  <a:pt x="25309" y="887815"/>
                </a:lnTo>
                <a:lnTo>
                  <a:pt x="25526" y="900557"/>
                </a:lnTo>
                <a:lnTo>
                  <a:pt x="38226" y="900303"/>
                </a:lnTo>
                <a:lnTo>
                  <a:pt x="38010" y="887603"/>
                </a:lnTo>
                <a:lnTo>
                  <a:pt x="75769" y="887603"/>
                </a:lnTo>
                <a:lnTo>
                  <a:pt x="76073" y="886968"/>
                </a:lnTo>
                <a:close/>
              </a:path>
              <a:path w="76200" h="963929">
                <a:moveTo>
                  <a:pt x="75769" y="887603"/>
                </a:moveTo>
                <a:lnTo>
                  <a:pt x="38010" y="887603"/>
                </a:lnTo>
                <a:lnTo>
                  <a:pt x="38226" y="900303"/>
                </a:lnTo>
                <a:lnTo>
                  <a:pt x="25526" y="900557"/>
                </a:lnTo>
                <a:lnTo>
                  <a:pt x="69581" y="900557"/>
                </a:lnTo>
                <a:lnTo>
                  <a:pt x="75769" y="887603"/>
                </a:lnTo>
                <a:close/>
              </a:path>
              <a:path w="76200" h="963929">
                <a:moveTo>
                  <a:pt x="22860" y="0"/>
                </a:moveTo>
                <a:lnTo>
                  <a:pt x="10160" y="254"/>
                </a:lnTo>
                <a:lnTo>
                  <a:pt x="25309" y="887815"/>
                </a:lnTo>
                <a:lnTo>
                  <a:pt x="38010" y="887603"/>
                </a:lnTo>
                <a:lnTo>
                  <a:pt x="22860" y="0"/>
                </a:lnTo>
                <a:close/>
              </a:path>
            </a:pathLst>
          </a:custGeom>
          <a:solidFill>
            <a:srgbClr val="000000"/>
          </a:solidFill>
        </p:spPr>
        <p:txBody>
          <a:bodyPr wrap="square" lIns="0" tIns="0" rIns="0" bIns="0" rtlCol="0"/>
          <a:lstStyle/>
          <a:p>
            <a:endParaRPr sz="1400"/>
          </a:p>
        </p:txBody>
      </p:sp>
      <p:sp>
        <p:nvSpPr>
          <p:cNvPr id="11" name="object 8">
            <a:extLst>
              <a:ext uri="{FF2B5EF4-FFF2-40B4-BE49-F238E27FC236}">
                <a16:creationId xmlns:a16="http://schemas.microsoft.com/office/drawing/2014/main" id="{835FE50F-5AE0-D645-BCA0-08E20D02C40F}"/>
              </a:ext>
            </a:extLst>
          </p:cNvPr>
          <p:cNvSpPr txBox="1"/>
          <p:nvPr/>
        </p:nvSpPr>
        <p:spPr>
          <a:xfrm>
            <a:off x="211266" y="2246326"/>
            <a:ext cx="9053051" cy="289823"/>
          </a:xfrm>
          <a:prstGeom prst="rect">
            <a:avLst/>
          </a:prstGeom>
        </p:spPr>
        <p:txBody>
          <a:bodyPr vert="horz" wrap="square" lIns="0" tIns="12700" rIns="0" bIns="0" rtlCol="0">
            <a:spAutoFit/>
          </a:bodyPr>
          <a:lstStyle/>
          <a:p>
            <a:pPr marR="487045" algn="ctr">
              <a:lnSpc>
                <a:spcPct val="100000"/>
              </a:lnSpc>
              <a:spcBef>
                <a:spcPts val="100"/>
              </a:spcBef>
            </a:pPr>
            <a:r>
              <a:rPr lang="en-US" sz="1800" spc="-10" dirty="0">
                <a:latin typeface="Trebuchet MS"/>
                <a:cs typeface="Trebuchet MS"/>
              </a:rPr>
              <a:t>&lt;</a:t>
            </a:r>
            <a:r>
              <a:rPr sz="1800" spc="-10" dirty="0">
                <a:latin typeface="Trebuchet MS"/>
                <a:cs typeface="Trebuchet MS"/>
              </a:rPr>
              <a:t>196</a:t>
            </a:r>
            <a:r>
              <a:rPr lang="en-US" sz="1800" spc="-10" dirty="0">
                <a:latin typeface="Trebuchet MS"/>
                <a:cs typeface="Trebuchet MS"/>
              </a:rPr>
              <a:t>, </a:t>
            </a:r>
            <a:r>
              <a:rPr sz="1800" spc="-10" dirty="0">
                <a:latin typeface="Trebuchet MS"/>
                <a:cs typeface="Trebuchet MS"/>
              </a:rPr>
              <a:t>242</a:t>
            </a:r>
            <a:r>
              <a:rPr lang="en-US" sz="1800" spc="-10" dirty="0">
                <a:latin typeface="Trebuchet MS"/>
                <a:cs typeface="Trebuchet MS"/>
              </a:rPr>
              <a:t>&gt; </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186</a:t>
            </a:r>
            <a:r>
              <a:rPr lang="en-US" sz="1800" spc="-10" dirty="0">
                <a:latin typeface="Trebuchet MS"/>
                <a:cs typeface="Trebuchet MS"/>
              </a:rPr>
              <a:t>, </a:t>
            </a:r>
            <a:r>
              <a:rPr sz="1800" spc="-10" dirty="0">
                <a:latin typeface="Trebuchet MS"/>
                <a:cs typeface="Trebuchet MS"/>
              </a:rPr>
              <a:t>302</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196</a:t>
            </a:r>
            <a:r>
              <a:rPr lang="en-US" sz="1800" spc="-10" dirty="0">
                <a:latin typeface="Trebuchet MS"/>
                <a:cs typeface="Trebuchet MS"/>
              </a:rPr>
              <a:t>, </a:t>
            </a:r>
            <a:r>
              <a:rPr sz="1800" spc="-10" dirty="0">
                <a:latin typeface="Trebuchet MS"/>
                <a:cs typeface="Trebuchet MS"/>
              </a:rPr>
              <a:t>377</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244</a:t>
            </a:r>
            <a:r>
              <a:rPr lang="en-US" sz="1800" spc="-10" dirty="0">
                <a:latin typeface="Trebuchet MS"/>
                <a:cs typeface="Trebuchet MS"/>
              </a:rPr>
              <a:t>, </a:t>
            </a:r>
            <a:r>
              <a:rPr sz="1800" spc="-10" dirty="0">
                <a:latin typeface="Trebuchet MS"/>
                <a:cs typeface="Trebuchet MS"/>
              </a:rPr>
              <a:t>51</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166</a:t>
            </a:r>
            <a:r>
              <a:rPr lang="en-US" sz="1800" spc="-10" dirty="0">
                <a:latin typeface="Trebuchet MS"/>
                <a:cs typeface="Trebuchet MS"/>
              </a:rPr>
              <a:t>, </a:t>
            </a:r>
            <a:r>
              <a:rPr sz="1800" spc="-10" dirty="0">
                <a:latin typeface="Trebuchet MS"/>
                <a:cs typeface="Trebuchet MS"/>
              </a:rPr>
              <a:t>346</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186</a:t>
            </a:r>
            <a:r>
              <a:rPr lang="en-US" sz="1800" spc="-10" dirty="0">
                <a:latin typeface="Trebuchet MS"/>
                <a:cs typeface="Trebuchet MS"/>
              </a:rPr>
              <a:t>, </a:t>
            </a:r>
            <a:r>
              <a:rPr sz="1800" spc="-10" dirty="0">
                <a:latin typeface="Trebuchet MS"/>
                <a:cs typeface="Trebuchet MS"/>
              </a:rPr>
              <a:t>274</a:t>
            </a:r>
            <a:r>
              <a:rPr lang="en-US" sz="1800" spc="-10" dirty="0">
                <a:latin typeface="Trebuchet MS"/>
                <a:cs typeface="Trebuchet MS"/>
              </a:rPr>
              <a:t>&gt;</a:t>
            </a:r>
            <a:r>
              <a:rPr sz="1800" spc="409" dirty="0">
                <a:latin typeface="Trebuchet MS"/>
                <a:cs typeface="Trebuchet MS"/>
              </a:rPr>
              <a:t> </a:t>
            </a:r>
            <a:r>
              <a:rPr lang="en-US" sz="1800" spc="409" dirty="0">
                <a:latin typeface="Trebuchet MS"/>
                <a:cs typeface="Trebuchet MS"/>
              </a:rPr>
              <a:t>&lt;</a:t>
            </a:r>
            <a:r>
              <a:rPr sz="1800" spc="-10" dirty="0">
                <a:latin typeface="Trebuchet MS"/>
                <a:cs typeface="Trebuchet MS"/>
              </a:rPr>
              <a:t>186</a:t>
            </a:r>
            <a:r>
              <a:rPr lang="en-US" sz="1800" spc="-10" dirty="0">
                <a:latin typeface="Trebuchet MS"/>
                <a:cs typeface="Trebuchet MS"/>
              </a:rPr>
              <a:t>, </a:t>
            </a:r>
            <a:r>
              <a:rPr sz="1800" spc="-10" dirty="0">
                <a:latin typeface="Trebuchet MS"/>
                <a:cs typeface="Trebuchet MS"/>
              </a:rPr>
              <a:t>265</a:t>
            </a:r>
            <a:r>
              <a:rPr lang="en-US" sz="1800" spc="-10" dirty="0">
                <a:latin typeface="Trebuchet MS"/>
                <a:cs typeface="Trebuchet MS"/>
              </a:rPr>
              <a:t>&gt;</a:t>
            </a:r>
            <a:endParaRPr sz="1800" dirty="0">
              <a:latin typeface="Trebuchet MS"/>
              <a:cs typeface="Trebuchet MS"/>
            </a:endParaRPr>
          </a:p>
        </p:txBody>
      </p:sp>
      <p:sp>
        <p:nvSpPr>
          <p:cNvPr id="12" name="object 6">
            <a:extLst>
              <a:ext uri="{FF2B5EF4-FFF2-40B4-BE49-F238E27FC236}">
                <a16:creationId xmlns:a16="http://schemas.microsoft.com/office/drawing/2014/main" id="{BCA46249-3353-B940-99D9-ED7B16BD4E40}"/>
              </a:ext>
            </a:extLst>
          </p:cNvPr>
          <p:cNvSpPr/>
          <p:nvPr/>
        </p:nvSpPr>
        <p:spPr>
          <a:xfrm>
            <a:off x="3485514" y="2936074"/>
            <a:ext cx="1563372" cy="320602"/>
          </a:xfrm>
          <a:custGeom>
            <a:avLst/>
            <a:gdLst/>
            <a:ahLst/>
            <a:cxnLst/>
            <a:rect l="l" t="t" r="r" b="b"/>
            <a:pathLst>
              <a:path w="2059939" h="441960">
                <a:moveTo>
                  <a:pt x="1986279" y="0"/>
                </a:moveTo>
                <a:lnTo>
                  <a:pt x="73660" y="0"/>
                </a:lnTo>
                <a:lnTo>
                  <a:pt x="45005" y="5794"/>
                </a:lnTo>
                <a:lnTo>
                  <a:pt x="21590" y="21589"/>
                </a:lnTo>
                <a:lnTo>
                  <a:pt x="5794" y="45005"/>
                </a:lnTo>
                <a:lnTo>
                  <a:pt x="0" y="73659"/>
                </a:lnTo>
                <a:lnTo>
                  <a:pt x="0" y="368299"/>
                </a:lnTo>
                <a:lnTo>
                  <a:pt x="5794" y="396954"/>
                </a:lnTo>
                <a:lnTo>
                  <a:pt x="21590" y="420369"/>
                </a:lnTo>
                <a:lnTo>
                  <a:pt x="45005" y="436165"/>
                </a:lnTo>
                <a:lnTo>
                  <a:pt x="73660" y="441959"/>
                </a:lnTo>
                <a:lnTo>
                  <a:pt x="1986279" y="441959"/>
                </a:lnTo>
                <a:lnTo>
                  <a:pt x="2014934" y="436165"/>
                </a:lnTo>
                <a:lnTo>
                  <a:pt x="2038350" y="420369"/>
                </a:lnTo>
                <a:lnTo>
                  <a:pt x="2054145" y="396954"/>
                </a:lnTo>
                <a:lnTo>
                  <a:pt x="2059939" y="368299"/>
                </a:lnTo>
                <a:lnTo>
                  <a:pt x="2059939" y="73659"/>
                </a:lnTo>
                <a:lnTo>
                  <a:pt x="2054145" y="45005"/>
                </a:lnTo>
                <a:lnTo>
                  <a:pt x="2038350" y="21589"/>
                </a:lnTo>
                <a:lnTo>
                  <a:pt x="2014934" y="5794"/>
                </a:lnTo>
                <a:lnTo>
                  <a:pt x="1986279" y="0"/>
                </a:lnTo>
                <a:close/>
              </a:path>
            </a:pathLst>
          </a:custGeom>
          <a:solidFill>
            <a:srgbClr val="F3C72D"/>
          </a:solidFill>
        </p:spPr>
        <p:txBody>
          <a:bodyPr wrap="square" lIns="0" tIns="0" rIns="0" bIns="0" rtlCol="0"/>
          <a:lstStyle/>
          <a:p>
            <a:r>
              <a:rPr lang="en-US" dirty="0"/>
              <a:t>Shuffle &amp; Sort</a:t>
            </a:r>
            <a:endParaRPr dirty="0"/>
          </a:p>
        </p:txBody>
      </p:sp>
      <p:sp>
        <p:nvSpPr>
          <p:cNvPr id="13" name="TextBox 12">
            <a:extLst>
              <a:ext uri="{FF2B5EF4-FFF2-40B4-BE49-F238E27FC236}">
                <a16:creationId xmlns:a16="http://schemas.microsoft.com/office/drawing/2014/main" id="{848786D7-A3AB-0B40-95A9-5980BA6FC109}"/>
              </a:ext>
            </a:extLst>
          </p:cNvPr>
          <p:cNvSpPr txBox="1"/>
          <p:nvPr/>
        </p:nvSpPr>
        <p:spPr>
          <a:xfrm>
            <a:off x="615307" y="4646706"/>
            <a:ext cx="8174033" cy="1477328"/>
          </a:xfrm>
          <a:prstGeom prst="rect">
            <a:avLst/>
          </a:prstGeom>
          <a:noFill/>
        </p:spPr>
        <p:txBody>
          <a:bodyPr wrap="none" rtlCol="0">
            <a:spAutoFit/>
          </a:bodyPr>
          <a:lstStyle/>
          <a:p>
            <a:r>
              <a:rPr lang="en-US" dirty="0"/>
              <a:t>After shuffle and sort, all values  associated with the same key are grouped </a:t>
            </a:r>
          </a:p>
          <a:p>
            <a:r>
              <a:rPr lang="en-US" dirty="0"/>
              <a:t>together into unordered collections</a:t>
            </a:r>
          </a:p>
          <a:p>
            <a:endParaRPr lang="en-US" dirty="0"/>
          </a:p>
          <a:p>
            <a:r>
              <a:rPr lang="en-US" dirty="0"/>
              <a:t>The key-value pairs are presented to reducers in sorted order by their keys</a:t>
            </a:r>
          </a:p>
          <a:p>
            <a:endParaRPr lang="en-US" dirty="0"/>
          </a:p>
        </p:txBody>
      </p:sp>
      <p:sp>
        <p:nvSpPr>
          <p:cNvPr id="14" name="TextBox 13">
            <a:extLst>
              <a:ext uri="{FF2B5EF4-FFF2-40B4-BE49-F238E27FC236}">
                <a16:creationId xmlns:a16="http://schemas.microsoft.com/office/drawing/2014/main" id="{E1914FA2-5E12-9647-9DFB-D75504DB86B4}"/>
              </a:ext>
            </a:extLst>
          </p:cNvPr>
          <p:cNvSpPr txBox="1"/>
          <p:nvPr/>
        </p:nvSpPr>
        <p:spPr>
          <a:xfrm>
            <a:off x="2929290" y="1810431"/>
            <a:ext cx="2159566" cy="369332"/>
          </a:xfrm>
          <a:prstGeom prst="rect">
            <a:avLst/>
          </a:prstGeom>
          <a:noFill/>
        </p:spPr>
        <p:txBody>
          <a:bodyPr wrap="none" rtlCol="0">
            <a:spAutoFit/>
          </a:bodyPr>
          <a:lstStyle/>
          <a:p>
            <a:r>
              <a:rPr lang="en-US" dirty="0"/>
              <a:t>&lt;user-id, movie-id&gt;</a:t>
            </a:r>
          </a:p>
        </p:txBody>
      </p:sp>
      <p:sp>
        <p:nvSpPr>
          <p:cNvPr id="16" name="TextBox 15">
            <a:extLst>
              <a:ext uri="{FF2B5EF4-FFF2-40B4-BE49-F238E27FC236}">
                <a16:creationId xmlns:a16="http://schemas.microsoft.com/office/drawing/2014/main" id="{9F4BF659-F802-0643-9A8F-5ED64CB2B73F}"/>
              </a:ext>
            </a:extLst>
          </p:cNvPr>
          <p:cNvSpPr txBox="1"/>
          <p:nvPr/>
        </p:nvSpPr>
        <p:spPr>
          <a:xfrm>
            <a:off x="4573610" y="3334430"/>
            <a:ext cx="4083169" cy="369332"/>
          </a:xfrm>
          <a:prstGeom prst="rect">
            <a:avLst/>
          </a:prstGeom>
          <a:noFill/>
        </p:spPr>
        <p:txBody>
          <a:bodyPr wrap="none" rtlCol="0">
            <a:spAutoFit/>
          </a:bodyPr>
          <a:lstStyle/>
          <a:p>
            <a:r>
              <a:rPr lang="en-US" dirty="0"/>
              <a:t>&lt;user-id, {movie-id-1, movie-id-2, …}&gt;</a:t>
            </a:r>
          </a:p>
        </p:txBody>
      </p:sp>
    </p:spTree>
    <p:extLst>
      <p:ext uri="{BB962C8B-B14F-4D97-AF65-F5344CB8AC3E}">
        <p14:creationId xmlns:p14="http://schemas.microsoft.com/office/powerpoint/2010/main" val="5604256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The </a:t>
            </a:r>
            <a:r>
              <a:rPr lang="en-US" sz="2800" spc="-5" dirty="0"/>
              <a:t>REDUCER </a:t>
            </a:r>
            <a:r>
              <a:rPr lang="en-US" sz="2800" spc="-25" dirty="0"/>
              <a:t>Processes </a:t>
            </a:r>
            <a:r>
              <a:rPr lang="en-US" sz="2800" dirty="0"/>
              <a:t>Each </a:t>
            </a:r>
            <a:r>
              <a:rPr lang="en-US" sz="2800" spc="-95" dirty="0"/>
              <a:t>Key’s  </a:t>
            </a:r>
            <a:r>
              <a:rPr lang="en-US" sz="2800" spc="-65" dirty="0"/>
              <a:t>Values</a:t>
            </a:r>
            <a:endParaRPr lang="en-US" sz="2800"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61</a:t>
            </a:fld>
            <a:endParaRPr lang="en-US" dirty="0"/>
          </a:p>
        </p:txBody>
      </p:sp>
      <p:sp>
        <p:nvSpPr>
          <p:cNvPr id="6" name="object 4"/>
          <p:cNvSpPr txBox="1"/>
          <p:nvPr/>
        </p:nvSpPr>
        <p:spPr>
          <a:xfrm>
            <a:off x="-53955" y="4518914"/>
            <a:ext cx="8340090" cy="1182375"/>
          </a:xfrm>
          <a:prstGeom prst="rect">
            <a:avLst/>
          </a:prstGeom>
        </p:spPr>
        <p:txBody>
          <a:bodyPr vert="horz" wrap="square" lIns="0" tIns="12700" rIns="0" bIns="0" rtlCol="0">
            <a:spAutoFit/>
          </a:bodyPr>
          <a:lstStyle/>
          <a:p>
            <a:pPr>
              <a:spcBef>
                <a:spcPts val="5"/>
              </a:spcBef>
            </a:pPr>
            <a:endParaRPr sz="4800" dirty="0">
              <a:solidFill>
                <a:prstClr val="black"/>
              </a:solidFill>
              <a:latin typeface="Times New Roman"/>
              <a:cs typeface="Times New Roman"/>
            </a:endParaRPr>
          </a:p>
          <a:p>
            <a:pPr marL="115570" algn="ctr">
              <a:tabLst>
                <a:tab pos="1520825" algn="l"/>
                <a:tab pos="3061970" algn="l"/>
                <a:tab pos="4466590" algn="l"/>
              </a:tabLst>
            </a:pPr>
            <a:r>
              <a:rPr lang="en-US" sz="2800" spc="-10" dirty="0">
                <a:solidFill>
                  <a:prstClr val="black"/>
                </a:solidFill>
                <a:latin typeface="Trebuchet MS"/>
                <a:cs typeface="Trebuchet MS"/>
              </a:rPr>
              <a:t>&lt;</a:t>
            </a:r>
            <a:r>
              <a:rPr sz="2800" spc="-10" dirty="0">
                <a:solidFill>
                  <a:prstClr val="black"/>
                </a:solidFill>
                <a:latin typeface="Trebuchet MS"/>
                <a:cs typeface="Trebuchet MS"/>
              </a:rPr>
              <a:t>166</a:t>
            </a:r>
            <a:r>
              <a:rPr lang="en-US" sz="2800" spc="-10" dirty="0">
                <a:solidFill>
                  <a:prstClr val="black"/>
                </a:solidFill>
                <a:latin typeface="Trebuchet MS"/>
                <a:cs typeface="Trebuchet MS"/>
              </a:rPr>
              <a:t>, 1&gt;</a:t>
            </a:r>
            <a:r>
              <a:rPr sz="2800" spc="-10" dirty="0">
                <a:solidFill>
                  <a:prstClr val="black"/>
                </a:solidFill>
                <a:latin typeface="Trebuchet MS"/>
                <a:cs typeface="Trebuchet MS"/>
              </a:rPr>
              <a:t>	</a:t>
            </a:r>
            <a:r>
              <a:rPr lang="en-US" sz="2800" spc="-10" dirty="0">
                <a:solidFill>
                  <a:prstClr val="black"/>
                </a:solidFill>
                <a:latin typeface="Trebuchet MS"/>
                <a:cs typeface="Trebuchet MS"/>
              </a:rPr>
              <a:t>   &lt;</a:t>
            </a:r>
            <a:r>
              <a:rPr sz="2800" spc="-10" dirty="0">
                <a:solidFill>
                  <a:prstClr val="black"/>
                </a:solidFill>
                <a:latin typeface="Trebuchet MS"/>
                <a:cs typeface="Trebuchet MS"/>
              </a:rPr>
              <a:t>186</a:t>
            </a:r>
            <a:r>
              <a:rPr lang="en-US" sz="2800" spc="-10" dirty="0">
                <a:solidFill>
                  <a:prstClr val="black"/>
                </a:solidFill>
                <a:latin typeface="Trebuchet MS"/>
                <a:cs typeface="Trebuchet MS"/>
              </a:rPr>
              <a:t>, </a:t>
            </a:r>
            <a:r>
              <a:rPr sz="2800" spc="-10" dirty="0">
                <a:solidFill>
                  <a:prstClr val="black"/>
                </a:solidFill>
                <a:latin typeface="Trebuchet MS"/>
                <a:cs typeface="Trebuchet MS"/>
              </a:rPr>
              <a:t>3</a:t>
            </a:r>
            <a:r>
              <a:rPr lang="en-US" sz="2800" spc="-10" dirty="0">
                <a:solidFill>
                  <a:prstClr val="black"/>
                </a:solidFill>
                <a:latin typeface="Trebuchet MS"/>
                <a:cs typeface="Trebuchet MS"/>
              </a:rPr>
              <a:t>&gt;    &lt;</a:t>
            </a:r>
            <a:r>
              <a:rPr sz="2800" spc="-10" dirty="0">
                <a:solidFill>
                  <a:prstClr val="black"/>
                </a:solidFill>
                <a:latin typeface="Trebuchet MS"/>
                <a:cs typeface="Trebuchet MS"/>
              </a:rPr>
              <a:t>196</a:t>
            </a:r>
            <a:r>
              <a:rPr lang="en-US" sz="2800" spc="-10" dirty="0">
                <a:solidFill>
                  <a:prstClr val="black"/>
                </a:solidFill>
                <a:latin typeface="Trebuchet MS"/>
                <a:cs typeface="Trebuchet MS"/>
              </a:rPr>
              <a:t>, </a:t>
            </a:r>
            <a:r>
              <a:rPr sz="2800" spc="-10" dirty="0">
                <a:solidFill>
                  <a:prstClr val="black"/>
                </a:solidFill>
                <a:latin typeface="Trebuchet MS"/>
                <a:cs typeface="Trebuchet MS"/>
              </a:rPr>
              <a:t>2</a:t>
            </a:r>
            <a:r>
              <a:rPr lang="en-US" sz="2800" spc="-10" dirty="0">
                <a:solidFill>
                  <a:prstClr val="black"/>
                </a:solidFill>
                <a:latin typeface="Trebuchet MS"/>
                <a:cs typeface="Trebuchet MS"/>
              </a:rPr>
              <a:t>&gt;</a:t>
            </a:r>
            <a:r>
              <a:rPr sz="2800" spc="-10" dirty="0">
                <a:solidFill>
                  <a:prstClr val="black"/>
                </a:solidFill>
                <a:latin typeface="Trebuchet MS"/>
                <a:cs typeface="Trebuchet MS"/>
              </a:rPr>
              <a:t>	</a:t>
            </a:r>
            <a:r>
              <a:rPr lang="en-US" sz="2800" spc="-10" dirty="0">
                <a:solidFill>
                  <a:prstClr val="black"/>
                </a:solidFill>
                <a:latin typeface="Trebuchet MS"/>
                <a:cs typeface="Trebuchet MS"/>
              </a:rPr>
              <a:t>&lt;</a:t>
            </a:r>
            <a:r>
              <a:rPr sz="2800" spc="-10" dirty="0">
                <a:solidFill>
                  <a:prstClr val="black"/>
                </a:solidFill>
                <a:latin typeface="Trebuchet MS"/>
                <a:cs typeface="Trebuchet MS"/>
              </a:rPr>
              <a:t>244</a:t>
            </a:r>
            <a:r>
              <a:rPr lang="en-US" sz="2800" spc="-10" dirty="0">
                <a:solidFill>
                  <a:prstClr val="black"/>
                </a:solidFill>
                <a:latin typeface="Trebuchet MS"/>
                <a:cs typeface="Trebuchet MS"/>
              </a:rPr>
              <a:t>,</a:t>
            </a:r>
            <a:r>
              <a:rPr sz="2800" spc="-10" dirty="0">
                <a:solidFill>
                  <a:prstClr val="black"/>
                </a:solidFill>
                <a:latin typeface="Trebuchet MS"/>
                <a:cs typeface="Trebuchet MS"/>
              </a:rPr>
              <a:t>1</a:t>
            </a:r>
            <a:r>
              <a:rPr lang="en-US" sz="2800" spc="-10" dirty="0">
                <a:solidFill>
                  <a:prstClr val="black"/>
                </a:solidFill>
                <a:latin typeface="Trebuchet MS"/>
                <a:cs typeface="Trebuchet MS"/>
              </a:rPr>
              <a:t>&gt;</a:t>
            </a:r>
            <a:endParaRPr sz="2800" dirty="0">
              <a:solidFill>
                <a:prstClr val="black"/>
              </a:solidFill>
              <a:latin typeface="Trebuchet MS"/>
              <a:cs typeface="Trebuchet MS"/>
            </a:endParaRPr>
          </a:p>
        </p:txBody>
      </p:sp>
      <p:sp>
        <p:nvSpPr>
          <p:cNvPr id="7" name="object 5"/>
          <p:cNvSpPr/>
          <p:nvPr/>
        </p:nvSpPr>
        <p:spPr>
          <a:xfrm>
            <a:off x="4078216" y="2989008"/>
            <a:ext cx="76200" cy="568960"/>
          </a:xfrm>
          <a:custGeom>
            <a:avLst/>
            <a:gdLst/>
            <a:ahLst/>
            <a:cxnLst/>
            <a:rect l="l" t="t" r="r" b="b"/>
            <a:pathLst>
              <a:path w="76200" h="568960">
                <a:moveTo>
                  <a:pt x="25400" y="492252"/>
                </a:moveTo>
                <a:lnTo>
                  <a:pt x="0" y="492252"/>
                </a:lnTo>
                <a:lnTo>
                  <a:pt x="38100" y="568452"/>
                </a:lnTo>
                <a:lnTo>
                  <a:pt x="69850" y="504952"/>
                </a:lnTo>
                <a:lnTo>
                  <a:pt x="25400" y="504952"/>
                </a:lnTo>
                <a:lnTo>
                  <a:pt x="25400" y="492252"/>
                </a:lnTo>
                <a:close/>
              </a:path>
              <a:path w="76200" h="568960">
                <a:moveTo>
                  <a:pt x="38100" y="0"/>
                </a:moveTo>
                <a:lnTo>
                  <a:pt x="25400" y="0"/>
                </a:lnTo>
                <a:lnTo>
                  <a:pt x="25400" y="504952"/>
                </a:lnTo>
                <a:lnTo>
                  <a:pt x="38100" y="504952"/>
                </a:lnTo>
                <a:lnTo>
                  <a:pt x="38100" y="0"/>
                </a:lnTo>
                <a:close/>
              </a:path>
              <a:path w="76200" h="568960">
                <a:moveTo>
                  <a:pt x="76200" y="492252"/>
                </a:moveTo>
                <a:lnTo>
                  <a:pt x="38100" y="492252"/>
                </a:lnTo>
                <a:lnTo>
                  <a:pt x="38100" y="504952"/>
                </a:lnTo>
                <a:lnTo>
                  <a:pt x="69850" y="504952"/>
                </a:lnTo>
                <a:lnTo>
                  <a:pt x="76200" y="492252"/>
                </a:lnTo>
                <a:close/>
              </a:path>
            </a:pathLst>
          </a:custGeom>
          <a:solidFill>
            <a:srgbClr val="000000"/>
          </a:solidFill>
        </p:spPr>
        <p:txBody>
          <a:bodyPr wrap="square" lIns="0" tIns="0" rIns="0" bIns="0" rtlCol="0"/>
          <a:lstStyle/>
          <a:p>
            <a:endParaRPr sz="1400">
              <a:solidFill>
                <a:prstClr val="black"/>
              </a:solidFill>
              <a:latin typeface="Calibri"/>
            </a:endParaRPr>
          </a:p>
        </p:txBody>
      </p:sp>
      <p:sp>
        <p:nvSpPr>
          <p:cNvPr id="8" name="object 6"/>
          <p:cNvSpPr/>
          <p:nvPr/>
        </p:nvSpPr>
        <p:spPr>
          <a:xfrm>
            <a:off x="4078216" y="4191000"/>
            <a:ext cx="76200" cy="537845"/>
          </a:xfrm>
          <a:custGeom>
            <a:avLst/>
            <a:gdLst/>
            <a:ahLst/>
            <a:cxnLst/>
            <a:rect l="l" t="t" r="r" b="b"/>
            <a:pathLst>
              <a:path w="76200" h="537845">
                <a:moveTo>
                  <a:pt x="25400" y="461391"/>
                </a:moveTo>
                <a:lnTo>
                  <a:pt x="0" y="461391"/>
                </a:lnTo>
                <a:lnTo>
                  <a:pt x="38100" y="537591"/>
                </a:lnTo>
                <a:lnTo>
                  <a:pt x="69850" y="474091"/>
                </a:lnTo>
                <a:lnTo>
                  <a:pt x="25400" y="474091"/>
                </a:lnTo>
                <a:lnTo>
                  <a:pt x="25400" y="461391"/>
                </a:lnTo>
                <a:close/>
              </a:path>
              <a:path w="76200" h="537845">
                <a:moveTo>
                  <a:pt x="38100" y="0"/>
                </a:moveTo>
                <a:lnTo>
                  <a:pt x="25400" y="0"/>
                </a:lnTo>
                <a:lnTo>
                  <a:pt x="25400" y="474091"/>
                </a:lnTo>
                <a:lnTo>
                  <a:pt x="38100" y="474091"/>
                </a:lnTo>
                <a:lnTo>
                  <a:pt x="38100" y="0"/>
                </a:lnTo>
                <a:close/>
              </a:path>
              <a:path w="76200" h="537845">
                <a:moveTo>
                  <a:pt x="76200" y="461391"/>
                </a:moveTo>
                <a:lnTo>
                  <a:pt x="38100" y="461391"/>
                </a:lnTo>
                <a:lnTo>
                  <a:pt x="38100" y="474091"/>
                </a:lnTo>
                <a:lnTo>
                  <a:pt x="69850" y="474091"/>
                </a:lnTo>
                <a:lnTo>
                  <a:pt x="76200" y="461391"/>
                </a:lnTo>
                <a:close/>
              </a:path>
            </a:pathLst>
          </a:custGeom>
          <a:solidFill>
            <a:srgbClr val="000000"/>
          </a:solidFill>
        </p:spPr>
        <p:txBody>
          <a:bodyPr wrap="square" lIns="0" tIns="0" rIns="0" bIns="0" rtlCol="0"/>
          <a:lstStyle/>
          <a:p>
            <a:endParaRPr sz="1400">
              <a:solidFill>
                <a:prstClr val="black"/>
              </a:solidFill>
              <a:latin typeface="Calibri"/>
            </a:endParaRPr>
          </a:p>
        </p:txBody>
      </p:sp>
      <p:sp>
        <p:nvSpPr>
          <p:cNvPr id="9" name="object 4">
            <a:extLst>
              <a:ext uri="{FF2B5EF4-FFF2-40B4-BE49-F238E27FC236}">
                <a16:creationId xmlns:a16="http://schemas.microsoft.com/office/drawing/2014/main" id="{32DAB8B4-8A25-8040-8469-92B64A8529E7}"/>
              </a:ext>
            </a:extLst>
          </p:cNvPr>
          <p:cNvSpPr txBox="1"/>
          <p:nvPr/>
        </p:nvSpPr>
        <p:spPr>
          <a:xfrm>
            <a:off x="450465" y="2347757"/>
            <a:ext cx="1570064"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5" dirty="0">
                <a:latin typeface="Trebuchet MS"/>
                <a:cs typeface="Trebuchet MS"/>
              </a:rPr>
              <a:t>&lt;</a:t>
            </a:r>
            <a:r>
              <a:rPr sz="2000" spc="-5" dirty="0">
                <a:latin typeface="Trebuchet MS"/>
                <a:cs typeface="Trebuchet MS"/>
              </a:rPr>
              <a:t>1</a:t>
            </a:r>
            <a:r>
              <a:rPr sz="2000" spc="-20" dirty="0">
                <a:latin typeface="Trebuchet MS"/>
                <a:cs typeface="Trebuchet MS"/>
              </a:rPr>
              <a:t>6</a:t>
            </a:r>
            <a:r>
              <a:rPr sz="2000" spc="-5" dirty="0">
                <a:latin typeface="Trebuchet MS"/>
                <a:cs typeface="Trebuchet MS"/>
              </a:rPr>
              <a:t>6</a:t>
            </a:r>
            <a:r>
              <a:rPr lang="en-US" sz="2000" spc="-5" dirty="0">
                <a:latin typeface="Trebuchet MS"/>
                <a:cs typeface="Trebuchet MS"/>
              </a:rPr>
              <a:t>, {</a:t>
            </a:r>
            <a:r>
              <a:rPr sz="2000" spc="-20" dirty="0">
                <a:latin typeface="Trebuchet MS"/>
                <a:cs typeface="Trebuchet MS"/>
              </a:rPr>
              <a:t>3</a:t>
            </a:r>
            <a:r>
              <a:rPr sz="2000" spc="-5" dirty="0">
                <a:latin typeface="Trebuchet MS"/>
                <a:cs typeface="Trebuchet MS"/>
              </a:rPr>
              <a:t>46</a:t>
            </a:r>
            <a:r>
              <a:rPr lang="en-US" sz="2000" spc="-5" dirty="0">
                <a:latin typeface="Trebuchet MS"/>
                <a:cs typeface="Trebuchet MS"/>
              </a:rPr>
              <a:t>}&gt;</a:t>
            </a:r>
            <a:endParaRPr sz="2000" dirty="0">
              <a:latin typeface="Trebuchet MS"/>
              <a:cs typeface="Trebuchet MS"/>
            </a:endParaRPr>
          </a:p>
        </p:txBody>
      </p:sp>
      <p:sp>
        <p:nvSpPr>
          <p:cNvPr id="10" name="object 5">
            <a:extLst>
              <a:ext uri="{FF2B5EF4-FFF2-40B4-BE49-F238E27FC236}">
                <a16:creationId xmlns:a16="http://schemas.microsoft.com/office/drawing/2014/main" id="{4300FC3B-8913-AB46-9228-F134606BD597}"/>
              </a:ext>
            </a:extLst>
          </p:cNvPr>
          <p:cNvSpPr txBox="1"/>
          <p:nvPr/>
        </p:nvSpPr>
        <p:spPr>
          <a:xfrm>
            <a:off x="2271253" y="2347757"/>
            <a:ext cx="2563760"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10" dirty="0">
                <a:latin typeface="Trebuchet MS"/>
                <a:cs typeface="Trebuchet MS"/>
              </a:rPr>
              <a:t>&lt;</a:t>
            </a:r>
            <a:r>
              <a:rPr sz="2000" spc="-10" dirty="0">
                <a:latin typeface="Trebuchet MS"/>
                <a:cs typeface="Trebuchet MS"/>
              </a:rPr>
              <a:t>186</a:t>
            </a:r>
            <a:r>
              <a:rPr lang="en-US" sz="2000" spc="-10" dirty="0">
                <a:latin typeface="Trebuchet MS"/>
                <a:cs typeface="Trebuchet MS"/>
              </a:rPr>
              <a:t>, {</a:t>
            </a:r>
            <a:r>
              <a:rPr sz="2000" spc="-10" dirty="0">
                <a:latin typeface="Trebuchet MS"/>
                <a:cs typeface="Trebuchet MS"/>
              </a:rPr>
              <a:t>302,274,265</a:t>
            </a:r>
            <a:r>
              <a:rPr lang="en-US" sz="2000" spc="-10" dirty="0">
                <a:latin typeface="Trebuchet MS"/>
                <a:cs typeface="Trebuchet MS"/>
              </a:rPr>
              <a:t>}&gt;</a:t>
            </a:r>
            <a:endParaRPr sz="2000" dirty="0">
              <a:latin typeface="Trebuchet MS"/>
              <a:cs typeface="Trebuchet MS"/>
            </a:endParaRPr>
          </a:p>
        </p:txBody>
      </p:sp>
      <p:sp>
        <p:nvSpPr>
          <p:cNvPr id="11" name="object 6">
            <a:extLst>
              <a:ext uri="{FF2B5EF4-FFF2-40B4-BE49-F238E27FC236}">
                <a16:creationId xmlns:a16="http://schemas.microsoft.com/office/drawing/2014/main" id="{92CED0D0-162A-854F-8A65-38809F81443F}"/>
              </a:ext>
            </a:extLst>
          </p:cNvPr>
          <p:cNvSpPr txBox="1"/>
          <p:nvPr/>
        </p:nvSpPr>
        <p:spPr>
          <a:xfrm>
            <a:off x="5109457" y="2347757"/>
            <a:ext cx="2028762"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10" dirty="0">
                <a:latin typeface="Trebuchet MS"/>
                <a:cs typeface="Trebuchet MS"/>
              </a:rPr>
              <a:t>&lt;</a:t>
            </a:r>
            <a:r>
              <a:rPr sz="2000" spc="-10" dirty="0">
                <a:latin typeface="Trebuchet MS"/>
                <a:cs typeface="Trebuchet MS"/>
              </a:rPr>
              <a:t>196</a:t>
            </a:r>
            <a:r>
              <a:rPr lang="en-US" sz="2000" spc="-10" dirty="0">
                <a:latin typeface="Trebuchet MS"/>
                <a:cs typeface="Trebuchet MS"/>
              </a:rPr>
              <a:t>, {</a:t>
            </a:r>
            <a:r>
              <a:rPr sz="2000" spc="-10" dirty="0">
                <a:latin typeface="Trebuchet MS"/>
                <a:cs typeface="Trebuchet MS"/>
              </a:rPr>
              <a:t>242,377</a:t>
            </a:r>
            <a:r>
              <a:rPr lang="en-US" sz="2000" spc="-10" dirty="0">
                <a:latin typeface="Trebuchet MS"/>
                <a:cs typeface="Trebuchet MS"/>
              </a:rPr>
              <a:t>}&gt;</a:t>
            </a:r>
            <a:endParaRPr sz="2000" dirty="0">
              <a:latin typeface="Trebuchet MS"/>
              <a:cs typeface="Trebuchet MS"/>
            </a:endParaRPr>
          </a:p>
        </p:txBody>
      </p:sp>
      <p:sp>
        <p:nvSpPr>
          <p:cNvPr id="12" name="object 7">
            <a:extLst>
              <a:ext uri="{FF2B5EF4-FFF2-40B4-BE49-F238E27FC236}">
                <a16:creationId xmlns:a16="http://schemas.microsoft.com/office/drawing/2014/main" id="{E76D780F-0981-F640-92F9-12358974A028}"/>
              </a:ext>
            </a:extLst>
          </p:cNvPr>
          <p:cNvSpPr txBox="1"/>
          <p:nvPr/>
        </p:nvSpPr>
        <p:spPr>
          <a:xfrm>
            <a:off x="7360141" y="2347757"/>
            <a:ext cx="1533135"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5" dirty="0">
                <a:latin typeface="Trebuchet MS"/>
                <a:cs typeface="Trebuchet MS"/>
              </a:rPr>
              <a:t>&lt;</a:t>
            </a:r>
            <a:r>
              <a:rPr sz="2000" spc="-5" dirty="0">
                <a:latin typeface="Trebuchet MS"/>
                <a:cs typeface="Trebuchet MS"/>
              </a:rPr>
              <a:t>2</a:t>
            </a:r>
            <a:r>
              <a:rPr sz="2000" spc="-20" dirty="0">
                <a:latin typeface="Trebuchet MS"/>
                <a:cs typeface="Trebuchet MS"/>
              </a:rPr>
              <a:t>4</a:t>
            </a:r>
            <a:r>
              <a:rPr sz="2000" spc="-5" dirty="0">
                <a:latin typeface="Trebuchet MS"/>
                <a:cs typeface="Trebuchet MS"/>
              </a:rPr>
              <a:t>4</a:t>
            </a:r>
            <a:r>
              <a:rPr lang="en-US" sz="2000" spc="-5" dirty="0">
                <a:latin typeface="Trebuchet MS"/>
                <a:cs typeface="Trebuchet MS"/>
              </a:rPr>
              <a:t>, {</a:t>
            </a:r>
            <a:r>
              <a:rPr sz="2000" spc="-20" dirty="0">
                <a:latin typeface="Trebuchet MS"/>
                <a:cs typeface="Trebuchet MS"/>
              </a:rPr>
              <a:t>5</a:t>
            </a:r>
            <a:r>
              <a:rPr sz="2000" dirty="0">
                <a:latin typeface="Trebuchet MS"/>
                <a:cs typeface="Trebuchet MS"/>
              </a:rPr>
              <a:t>1</a:t>
            </a:r>
            <a:r>
              <a:rPr lang="en-US" sz="2000" dirty="0">
                <a:latin typeface="Trebuchet MS"/>
                <a:cs typeface="Trebuchet MS"/>
              </a:rPr>
              <a:t>}&gt;</a:t>
            </a:r>
            <a:endParaRPr sz="2000" dirty="0">
              <a:latin typeface="Trebuchet MS"/>
              <a:cs typeface="Trebuchet MS"/>
            </a:endParaRPr>
          </a:p>
        </p:txBody>
      </p:sp>
      <p:sp>
        <p:nvSpPr>
          <p:cNvPr id="13" name="object 6">
            <a:extLst>
              <a:ext uri="{FF2B5EF4-FFF2-40B4-BE49-F238E27FC236}">
                <a16:creationId xmlns:a16="http://schemas.microsoft.com/office/drawing/2014/main" id="{C7D5B83E-4225-3D4D-9E38-A1452D59F58B}"/>
              </a:ext>
            </a:extLst>
          </p:cNvPr>
          <p:cNvSpPr/>
          <p:nvPr/>
        </p:nvSpPr>
        <p:spPr>
          <a:xfrm>
            <a:off x="1846009" y="3630800"/>
            <a:ext cx="5024282" cy="441959"/>
          </a:xfrm>
          <a:custGeom>
            <a:avLst/>
            <a:gdLst/>
            <a:ahLst/>
            <a:cxnLst/>
            <a:rect l="l" t="t" r="r" b="b"/>
            <a:pathLst>
              <a:path w="2059939" h="441960">
                <a:moveTo>
                  <a:pt x="1986279" y="0"/>
                </a:moveTo>
                <a:lnTo>
                  <a:pt x="73660" y="0"/>
                </a:lnTo>
                <a:lnTo>
                  <a:pt x="45005" y="5794"/>
                </a:lnTo>
                <a:lnTo>
                  <a:pt x="21590" y="21589"/>
                </a:lnTo>
                <a:lnTo>
                  <a:pt x="5794" y="45005"/>
                </a:lnTo>
                <a:lnTo>
                  <a:pt x="0" y="73659"/>
                </a:lnTo>
                <a:lnTo>
                  <a:pt x="0" y="368299"/>
                </a:lnTo>
                <a:lnTo>
                  <a:pt x="5794" y="396954"/>
                </a:lnTo>
                <a:lnTo>
                  <a:pt x="21590" y="420369"/>
                </a:lnTo>
                <a:lnTo>
                  <a:pt x="45005" y="436165"/>
                </a:lnTo>
                <a:lnTo>
                  <a:pt x="73660" y="441959"/>
                </a:lnTo>
                <a:lnTo>
                  <a:pt x="1986279" y="441959"/>
                </a:lnTo>
                <a:lnTo>
                  <a:pt x="2014934" y="436165"/>
                </a:lnTo>
                <a:lnTo>
                  <a:pt x="2038350" y="420369"/>
                </a:lnTo>
                <a:lnTo>
                  <a:pt x="2054145" y="396954"/>
                </a:lnTo>
                <a:lnTo>
                  <a:pt x="2059939" y="368299"/>
                </a:lnTo>
                <a:lnTo>
                  <a:pt x="2059939" y="73659"/>
                </a:lnTo>
                <a:lnTo>
                  <a:pt x="2054145" y="45005"/>
                </a:lnTo>
                <a:lnTo>
                  <a:pt x="2038350" y="21589"/>
                </a:lnTo>
                <a:lnTo>
                  <a:pt x="2014934" y="5794"/>
                </a:lnTo>
                <a:lnTo>
                  <a:pt x="1986279" y="0"/>
                </a:lnTo>
                <a:close/>
              </a:path>
            </a:pathLst>
          </a:custGeom>
          <a:solidFill>
            <a:srgbClr val="F3C72D"/>
          </a:solidFill>
        </p:spPr>
        <p:txBody>
          <a:bodyPr wrap="square" lIns="0" tIns="0" rIns="0" bIns="0" rtlCol="0"/>
          <a:lstStyle/>
          <a:p>
            <a:pPr algn="ctr"/>
            <a:r>
              <a:rPr lang="en-US" sz="2000" dirty="0"/>
              <a:t>Reducer              output &lt;key, </a:t>
            </a:r>
            <a:r>
              <a:rPr lang="en-US" sz="2000" dirty="0" err="1"/>
              <a:t>len</a:t>
            </a:r>
            <a:r>
              <a:rPr lang="en-US" sz="2000" dirty="0"/>
              <a:t>(value)&gt;</a:t>
            </a:r>
            <a:endParaRPr sz="2000" dirty="0"/>
          </a:p>
        </p:txBody>
      </p:sp>
      <p:sp>
        <p:nvSpPr>
          <p:cNvPr id="14" name="TextBox 13">
            <a:extLst>
              <a:ext uri="{FF2B5EF4-FFF2-40B4-BE49-F238E27FC236}">
                <a16:creationId xmlns:a16="http://schemas.microsoft.com/office/drawing/2014/main" id="{F162D944-195A-4347-8028-D5A3784CEE9D}"/>
              </a:ext>
            </a:extLst>
          </p:cNvPr>
          <p:cNvSpPr txBox="1"/>
          <p:nvPr/>
        </p:nvSpPr>
        <p:spPr>
          <a:xfrm>
            <a:off x="4261896" y="4426564"/>
            <a:ext cx="4657044" cy="338554"/>
          </a:xfrm>
          <a:prstGeom prst="rect">
            <a:avLst/>
          </a:prstGeom>
          <a:noFill/>
        </p:spPr>
        <p:txBody>
          <a:bodyPr wrap="none" rtlCol="0">
            <a:spAutoFit/>
          </a:bodyPr>
          <a:lstStyle/>
          <a:p>
            <a:r>
              <a:rPr lang="en-US" sz="1600" dirty="0"/>
              <a:t>&lt;user-id, count-of-movies-reviewed-by-this-user&gt;</a:t>
            </a:r>
          </a:p>
        </p:txBody>
      </p:sp>
    </p:spTree>
    <p:extLst>
      <p:ext uri="{BB962C8B-B14F-4D97-AF65-F5344CB8AC3E}">
        <p14:creationId xmlns:p14="http://schemas.microsoft.com/office/powerpoint/2010/main" val="28224561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lstStyle/>
          <a:p>
            <a:r>
              <a:rPr lang="en-US" dirty="0"/>
              <a:t>Putting </a:t>
            </a:r>
            <a:r>
              <a:rPr lang="en-US" spc="-5" dirty="0"/>
              <a:t>it </a:t>
            </a:r>
            <a:r>
              <a:rPr lang="en-US" dirty="0"/>
              <a:t>All</a:t>
            </a:r>
            <a:r>
              <a:rPr lang="en-US" spc="-380" dirty="0"/>
              <a:t> </a:t>
            </a:r>
            <a:r>
              <a:rPr lang="en-US" spc="-75" dirty="0"/>
              <a:t>Together</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62</a:t>
            </a:fld>
            <a:endParaRPr lang="en-US" dirty="0"/>
          </a:p>
        </p:txBody>
      </p:sp>
      <p:graphicFrame>
        <p:nvGraphicFramePr>
          <p:cNvPr id="5" name="object 3"/>
          <p:cNvGraphicFramePr>
            <a:graphicFrameLocks noGrp="1"/>
          </p:cNvGraphicFramePr>
          <p:nvPr/>
        </p:nvGraphicFramePr>
        <p:xfrm>
          <a:off x="3084829" y="1585099"/>
          <a:ext cx="2281552" cy="1485265"/>
        </p:xfrm>
        <a:graphic>
          <a:graphicData uri="http://schemas.openxmlformats.org/drawingml/2006/table">
            <a:tbl>
              <a:tblPr firstRow="1" bandRow="1">
                <a:tableStyleId>{2D5ABB26-0587-4C30-8999-92F81FD0307C}</a:tableStyleId>
              </a:tblPr>
              <a:tblGrid>
                <a:gridCol w="401320">
                  <a:extLst>
                    <a:ext uri="{9D8B030D-6E8A-4147-A177-3AD203B41FA5}">
                      <a16:colId xmlns:a16="http://schemas.microsoft.com/office/drawing/2014/main" val="20000"/>
                    </a:ext>
                  </a:extLst>
                </a:gridCol>
                <a:gridCol w="457199">
                  <a:extLst>
                    <a:ext uri="{9D8B030D-6E8A-4147-A177-3AD203B41FA5}">
                      <a16:colId xmlns:a16="http://schemas.microsoft.com/office/drawing/2014/main" val="20001"/>
                    </a:ext>
                  </a:extLst>
                </a:gridCol>
                <a:gridCol w="363219">
                  <a:extLst>
                    <a:ext uri="{9D8B030D-6E8A-4147-A177-3AD203B41FA5}">
                      <a16:colId xmlns:a16="http://schemas.microsoft.com/office/drawing/2014/main" val="20002"/>
                    </a:ext>
                  </a:extLst>
                </a:gridCol>
                <a:gridCol w="1059814">
                  <a:extLst>
                    <a:ext uri="{9D8B030D-6E8A-4147-A177-3AD203B41FA5}">
                      <a16:colId xmlns:a16="http://schemas.microsoft.com/office/drawing/2014/main" val="20003"/>
                    </a:ext>
                  </a:extLst>
                </a:gridCol>
              </a:tblGrid>
              <a:tr h="210185">
                <a:tc>
                  <a:txBody>
                    <a:bodyPr/>
                    <a:lstStyle/>
                    <a:p>
                      <a:pPr marL="31750">
                        <a:lnSpc>
                          <a:spcPts val="1555"/>
                        </a:lnSpc>
                      </a:pPr>
                      <a:r>
                        <a:rPr sz="1400" dirty="0">
                          <a:latin typeface="Trebuchet MS"/>
                          <a:cs typeface="Trebuchet MS"/>
                        </a:rPr>
                        <a:t>196</a:t>
                      </a:r>
                      <a:endParaRPr sz="1400">
                        <a:latin typeface="Trebuchet MS"/>
                        <a:cs typeface="Trebuchet MS"/>
                      </a:endParaRPr>
                    </a:p>
                  </a:txBody>
                  <a:tcPr marL="0" marR="0" marT="0" marB="0">
                    <a:solidFill>
                      <a:srgbClr val="ECEBEB"/>
                    </a:solidFill>
                  </a:tcPr>
                </a:tc>
                <a:tc>
                  <a:txBody>
                    <a:bodyPr/>
                    <a:lstStyle/>
                    <a:p>
                      <a:pPr marL="86995">
                        <a:lnSpc>
                          <a:spcPts val="1555"/>
                        </a:lnSpc>
                      </a:pPr>
                      <a:r>
                        <a:rPr sz="1400" dirty="0">
                          <a:latin typeface="Trebuchet MS"/>
                          <a:cs typeface="Trebuchet MS"/>
                        </a:rPr>
                        <a:t>242</a:t>
                      </a:r>
                      <a:endParaRPr sz="1400">
                        <a:latin typeface="Trebuchet MS"/>
                        <a:cs typeface="Trebuchet MS"/>
                      </a:endParaRPr>
                    </a:p>
                  </a:txBody>
                  <a:tcPr marL="0" marR="0" marT="0" marB="0">
                    <a:solidFill>
                      <a:srgbClr val="ECEBEB"/>
                    </a:solidFill>
                  </a:tcPr>
                </a:tc>
                <a:tc>
                  <a:txBody>
                    <a:bodyPr/>
                    <a:lstStyle/>
                    <a:p>
                      <a:pPr marL="86995">
                        <a:lnSpc>
                          <a:spcPts val="1555"/>
                        </a:lnSpc>
                      </a:pPr>
                      <a:r>
                        <a:rPr sz="1400" dirty="0">
                          <a:latin typeface="Trebuchet MS"/>
                          <a:cs typeface="Trebuchet MS"/>
                        </a:rPr>
                        <a:t>3</a:t>
                      </a:r>
                      <a:endParaRPr sz="1400">
                        <a:latin typeface="Trebuchet MS"/>
                        <a:cs typeface="Trebuchet MS"/>
                      </a:endParaRPr>
                    </a:p>
                  </a:txBody>
                  <a:tcPr marL="0" marR="0" marT="0" marB="0">
                    <a:solidFill>
                      <a:srgbClr val="ECEBEB"/>
                    </a:solidFill>
                  </a:tcPr>
                </a:tc>
                <a:tc>
                  <a:txBody>
                    <a:bodyPr/>
                    <a:lstStyle/>
                    <a:p>
                      <a:pPr marR="24130" algn="r">
                        <a:lnSpc>
                          <a:spcPts val="1555"/>
                        </a:lnSpc>
                      </a:pPr>
                      <a:r>
                        <a:rPr sz="1400" dirty="0">
                          <a:latin typeface="Trebuchet MS"/>
                          <a:cs typeface="Trebuchet MS"/>
                        </a:rPr>
                        <a:t>881250949</a:t>
                      </a:r>
                      <a:endParaRPr sz="1400">
                        <a:latin typeface="Trebuchet MS"/>
                        <a:cs typeface="Trebuchet MS"/>
                      </a:endParaRPr>
                    </a:p>
                  </a:txBody>
                  <a:tcPr marL="0" marR="0" marT="0" marB="0">
                    <a:solidFill>
                      <a:srgbClr val="ECEBEB"/>
                    </a:solidFill>
                  </a:tcPr>
                </a:tc>
                <a:extLst>
                  <a:ext uri="{0D108BD9-81ED-4DB2-BD59-A6C34878D82A}">
                    <a16:rowId xmlns:a16="http://schemas.microsoft.com/office/drawing/2014/main" val="10000"/>
                  </a:ext>
                </a:extLst>
              </a:tr>
              <a:tr h="213360">
                <a:tc>
                  <a:txBody>
                    <a:bodyPr/>
                    <a:lstStyle/>
                    <a:p>
                      <a:pPr marL="31750">
                        <a:lnSpc>
                          <a:spcPts val="1580"/>
                        </a:lnSpc>
                      </a:pPr>
                      <a:r>
                        <a:rPr sz="1400" dirty="0">
                          <a:latin typeface="Trebuchet MS"/>
                          <a:cs typeface="Trebuchet MS"/>
                        </a:rPr>
                        <a:t>186</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302</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3</a:t>
                      </a:r>
                      <a:endParaRPr sz="1400">
                        <a:latin typeface="Trebuchet MS"/>
                        <a:cs typeface="Trebuchet MS"/>
                      </a:endParaRPr>
                    </a:p>
                  </a:txBody>
                  <a:tcPr marL="0" marR="0" marT="0" marB="0">
                    <a:solidFill>
                      <a:srgbClr val="ECEBEB"/>
                    </a:solidFill>
                  </a:tcPr>
                </a:tc>
                <a:tc>
                  <a:txBody>
                    <a:bodyPr/>
                    <a:lstStyle/>
                    <a:p>
                      <a:pPr marR="24130" algn="r">
                        <a:lnSpc>
                          <a:spcPts val="1580"/>
                        </a:lnSpc>
                      </a:pPr>
                      <a:r>
                        <a:rPr sz="1400" spc="0" dirty="0">
                          <a:latin typeface="Trebuchet MS"/>
                          <a:cs typeface="Trebuchet MS"/>
                        </a:rPr>
                        <a:t>891717742</a:t>
                      </a:r>
                      <a:endParaRPr sz="1400">
                        <a:latin typeface="Trebuchet MS"/>
                        <a:cs typeface="Trebuchet MS"/>
                      </a:endParaRPr>
                    </a:p>
                  </a:txBody>
                  <a:tcPr marL="0" marR="0" marT="0" marB="0">
                    <a:solidFill>
                      <a:srgbClr val="ECEBEB"/>
                    </a:solidFill>
                  </a:tcPr>
                </a:tc>
                <a:extLst>
                  <a:ext uri="{0D108BD9-81ED-4DB2-BD59-A6C34878D82A}">
                    <a16:rowId xmlns:a16="http://schemas.microsoft.com/office/drawing/2014/main" val="10001"/>
                  </a:ext>
                </a:extLst>
              </a:tr>
              <a:tr h="212725">
                <a:tc>
                  <a:txBody>
                    <a:bodyPr/>
                    <a:lstStyle/>
                    <a:p>
                      <a:pPr marL="31750">
                        <a:lnSpc>
                          <a:spcPts val="1580"/>
                        </a:lnSpc>
                      </a:pPr>
                      <a:r>
                        <a:rPr sz="1400" dirty="0">
                          <a:latin typeface="Trebuchet MS"/>
                          <a:cs typeface="Trebuchet MS"/>
                        </a:rPr>
                        <a:t>196</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377</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1</a:t>
                      </a:r>
                      <a:endParaRPr sz="1400">
                        <a:latin typeface="Trebuchet MS"/>
                        <a:cs typeface="Trebuchet MS"/>
                      </a:endParaRPr>
                    </a:p>
                  </a:txBody>
                  <a:tcPr marL="0" marR="0" marT="0" marB="0">
                    <a:solidFill>
                      <a:srgbClr val="ECEBEB"/>
                    </a:solidFill>
                  </a:tcPr>
                </a:tc>
                <a:tc>
                  <a:txBody>
                    <a:bodyPr/>
                    <a:lstStyle/>
                    <a:p>
                      <a:pPr marR="24130" algn="r">
                        <a:lnSpc>
                          <a:spcPts val="1580"/>
                        </a:lnSpc>
                      </a:pPr>
                      <a:r>
                        <a:rPr sz="1400" spc="0" dirty="0">
                          <a:latin typeface="Trebuchet MS"/>
                          <a:cs typeface="Trebuchet MS"/>
                        </a:rPr>
                        <a:t>878887116</a:t>
                      </a:r>
                      <a:endParaRPr sz="1400">
                        <a:latin typeface="Trebuchet MS"/>
                        <a:cs typeface="Trebuchet MS"/>
                      </a:endParaRPr>
                    </a:p>
                  </a:txBody>
                  <a:tcPr marL="0" marR="0" marT="0" marB="0">
                    <a:solidFill>
                      <a:srgbClr val="ECEBEB"/>
                    </a:solidFill>
                  </a:tcPr>
                </a:tc>
                <a:extLst>
                  <a:ext uri="{0D108BD9-81ED-4DB2-BD59-A6C34878D82A}">
                    <a16:rowId xmlns:a16="http://schemas.microsoft.com/office/drawing/2014/main" val="10002"/>
                  </a:ext>
                </a:extLst>
              </a:tr>
              <a:tr h="212725">
                <a:tc>
                  <a:txBody>
                    <a:bodyPr/>
                    <a:lstStyle/>
                    <a:p>
                      <a:pPr marL="31750">
                        <a:lnSpc>
                          <a:spcPts val="1580"/>
                        </a:lnSpc>
                      </a:pPr>
                      <a:r>
                        <a:rPr sz="1400" dirty="0">
                          <a:latin typeface="Trebuchet MS"/>
                          <a:cs typeface="Trebuchet MS"/>
                        </a:rPr>
                        <a:t>244</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51</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2</a:t>
                      </a:r>
                      <a:endParaRPr sz="1400">
                        <a:latin typeface="Trebuchet MS"/>
                        <a:cs typeface="Trebuchet MS"/>
                      </a:endParaRPr>
                    </a:p>
                  </a:txBody>
                  <a:tcPr marL="0" marR="0" marT="0" marB="0">
                    <a:solidFill>
                      <a:srgbClr val="ECEBEB"/>
                    </a:solidFill>
                  </a:tcPr>
                </a:tc>
                <a:tc>
                  <a:txBody>
                    <a:bodyPr/>
                    <a:lstStyle/>
                    <a:p>
                      <a:pPr marR="24130" algn="r">
                        <a:lnSpc>
                          <a:spcPts val="1580"/>
                        </a:lnSpc>
                      </a:pPr>
                      <a:r>
                        <a:rPr sz="1400" spc="0" dirty="0">
                          <a:latin typeface="Trebuchet MS"/>
                          <a:cs typeface="Trebuchet MS"/>
                        </a:rPr>
                        <a:t>880606923</a:t>
                      </a:r>
                      <a:endParaRPr sz="1400">
                        <a:latin typeface="Trebuchet MS"/>
                        <a:cs typeface="Trebuchet MS"/>
                      </a:endParaRPr>
                    </a:p>
                  </a:txBody>
                  <a:tcPr marL="0" marR="0" marT="0" marB="0">
                    <a:solidFill>
                      <a:srgbClr val="ECEBEB"/>
                    </a:solidFill>
                  </a:tcPr>
                </a:tc>
                <a:extLst>
                  <a:ext uri="{0D108BD9-81ED-4DB2-BD59-A6C34878D82A}">
                    <a16:rowId xmlns:a16="http://schemas.microsoft.com/office/drawing/2014/main" val="10003"/>
                  </a:ext>
                </a:extLst>
              </a:tr>
              <a:tr h="213360">
                <a:tc>
                  <a:txBody>
                    <a:bodyPr/>
                    <a:lstStyle/>
                    <a:p>
                      <a:pPr marL="31750">
                        <a:lnSpc>
                          <a:spcPts val="1585"/>
                        </a:lnSpc>
                      </a:pPr>
                      <a:r>
                        <a:rPr sz="1400" dirty="0">
                          <a:latin typeface="Trebuchet MS"/>
                          <a:cs typeface="Trebuchet MS"/>
                        </a:rPr>
                        <a:t>166</a:t>
                      </a:r>
                      <a:endParaRPr sz="1400">
                        <a:latin typeface="Trebuchet MS"/>
                        <a:cs typeface="Trebuchet MS"/>
                      </a:endParaRPr>
                    </a:p>
                  </a:txBody>
                  <a:tcPr marL="0" marR="0" marT="0" marB="0">
                    <a:solidFill>
                      <a:srgbClr val="ECEBEB"/>
                    </a:solidFill>
                  </a:tcPr>
                </a:tc>
                <a:tc>
                  <a:txBody>
                    <a:bodyPr/>
                    <a:lstStyle/>
                    <a:p>
                      <a:pPr marL="86995">
                        <a:lnSpc>
                          <a:spcPts val="1585"/>
                        </a:lnSpc>
                      </a:pPr>
                      <a:r>
                        <a:rPr sz="1400" dirty="0">
                          <a:latin typeface="Trebuchet MS"/>
                          <a:cs typeface="Trebuchet MS"/>
                        </a:rPr>
                        <a:t>346</a:t>
                      </a:r>
                      <a:endParaRPr sz="1400">
                        <a:latin typeface="Trebuchet MS"/>
                        <a:cs typeface="Trebuchet MS"/>
                      </a:endParaRPr>
                    </a:p>
                  </a:txBody>
                  <a:tcPr marL="0" marR="0" marT="0" marB="0">
                    <a:solidFill>
                      <a:srgbClr val="ECEBEB"/>
                    </a:solidFill>
                  </a:tcPr>
                </a:tc>
                <a:tc>
                  <a:txBody>
                    <a:bodyPr/>
                    <a:lstStyle/>
                    <a:p>
                      <a:pPr marL="86995">
                        <a:lnSpc>
                          <a:spcPts val="1585"/>
                        </a:lnSpc>
                      </a:pPr>
                      <a:r>
                        <a:rPr sz="1400" dirty="0">
                          <a:latin typeface="Trebuchet MS"/>
                          <a:cs typeface="Trebuchet MS"/>
                        </a:rPr>
                        <a:t>1</a:t>
                      </a:r>
                      <a:endParaRPr sz="1400">
                        <a:latin typeface="Trebuchet MS"/>
                        <a:cs typeface="Trebuchet MS"/>
                      </a:endParaRPr>
                    </a:p>
                  </a:txBody>
                  <a:tcPr marL="0" marR="0" marT="0" marB="0">
                    <a:solidFill>
                      <a:srgbClr val="ECEBEB"/>
                    </a:solidFill>
                  </a:tcPr>
                </a:tc>
                <a:tc>
                  <a:txBody>
                    <a:bodyPr/>
                    <a:lstStyle/>
                    <a:p>
                      <a:pPr marR="24130" algn="r">
                        <a:lnSpc>
                          <a:spcPts val="1585"/>
                        </a:lnSpc>
                      </a:pPr>
                      <a:r>
                        <a:rPr sz="1400" dirty="0">
                          <a:latin typeface="Trebuchet MS"/>
                          <a:cs typeface="Trebuchet MS"/>
                        </a:rPr>
                        <a:t>886397596</a:t>
                      </a:r>
                      <a:endParaRPr sz="1400">
                        <a:latin typeface="Trebuchet MS"/>
                        <a:cs typeface="Trebuchet MS"/>
                      </a:endParaRPr>
                    </a:p>
                  </a:txBody>
                  <a:tcPr marL="0" marR="0" marT="0" marB="0">
                    <a:solidFill>
                      <a:srgbClr val="ECEBEB"/>
                    </a:solidFill>
                  </a:tcPr>
                </a:tc>
                <a:extLst>
                  <a:ext uri="{0D108BD9-81ED-4DB2-BD59-A6C34878D82A}">
                    <a16:rowId xmlns:a16="http://schemas.microsoft.com/office/drawing/2014/main" val="10004"/>
                  </a:ext>
                </a:extLst>
              </a:tr>
              <a:tr h="213360">
                <a:tc>
                  <a:txBody>
                    <a:bodyPr/>
                    <a:lstStyle/>
                    <a:p>
                      <a:pPr marL="31750">
                        <a:lnSpc>
                          <a:spcPts val="1580"/>
                        </a:lnSpc>
                      </a:pPr>
                      <a:r>
                        <a:rPr sz="1400" dirty="0">
                          <a:latin typeface="Trebuchet MS"/>
                          <a:cs typeface="Trebuchet MS"/>
                        </a:rPr>
                        <a:t>186</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474</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4</a:t>
                      </a:r>
                      <a:endParaRPr sz="1400">
                        <a:latin typeface="Trebuchet MS"/>
                        <a:cs typeface="Trebuchet MS"/>
                      </a:endParaRPr>
                    </a:p>
                  </a:txBody>
                  <a:tcPr marL="0" marR="0" marT="0" marB="0">
                    <a:solidFill>
                      <a:srgbClr val="ECEBEB"/>
                    </a:solidFill>
                  </a:tcPr>
                </a:tc>
                <a:tc>
                  <a:txBody>
                    <a:bodyPr/>
                    <a:lstStyle/>
                    <a:p>
                      <a:pPr marR="24130" algn="r">
                        <a:lnSpc>
                          <a:spcPts val="1580"/>
                        </a:lnSpc>
                      </a:pPr>
                      <a:r>
                        <a:rPr sz="1400" spc="0" dirty="0">
                          <a:latin typeface="Trebuchet MS"/>
                          <a:cs typeface="Trebuchet MS"/>
                        </a:rPr>
                        <a:t>884182806</a:t>
                      </a:r>
                      <a:endParaRPr sz="1400">
                        <a:latin typeface="Trebuchet MS"/>
                        <a:cs typeface="Trebuchet MS"/>
                      </a:endParaRPr>
                    </a:p>
                  </a:txBody>
                  <a:tcPr marL="0" marR="0" marT="0" marB="0">
                    <a:solidFill>
                      <a:srgbClr val="ECEBEB"/>
                    </a:solidFill>
                  </a:tcPr>
                </a:tc>
                <a:extLst>
                  <a:ext uri="{0D108BD9-81ED-4DB2-BD59-A6C34878D82A}">
                    <a16:rowId xmlns:a16="http://schemas.microsoft.com/office/drawing/2014/main" val="10005"/>
                  </a:ext>
                </a:extLst>
              </a:tr>
              <a:tr h="209550">
                <a:tc>
                  <a:txBody>
                    <a:bodyPr/>
                    <a:lstStyle/>
                    <a:p>
                      <a:pPr marL="31750">
                        <a:lnSpc>
                          <a:spcPts val="1555"/>
                        </a:lnSpc>
                      </a:pPr>
                      <a:r>
                        <a:rPr sz="1400" dirty="0">
                          <a:latin typeface="Trebuchet MS"/>
                          <a:cs typeface="Trebuchet MS"/>
                        </a:rPr>
                        <a:t>186</a:t>
                      </a:r>
                      <a:endParaRPr sz="1400">
                        <a:latin typeface="Trebuchet MS"/>
                        <a:cs typeface="Trebuchet MS"/>
                      </a:endParaRPr>
                    </a:p>
                  </a:txBody>
                  <a:tcPr marL="0" marR="0" marT="0" marB="0">
                    <a:solidFill>
                      <a:srgbClr val="ECEBEB"/>
                    </a:solidFill>
                  </a:tcPr>
                </a:tc>
                <a:tc>
                  <a:txBody>
                    <a:bodyPr/>
                    <a:lstStyle/>
                    <a:p>
                      <a:pPr marL="86995">
                        <a:lnSpc>
                          <a:spcPts val="1555"/>
                        </a:lnSpc>
                      </a:pPr>
                      <a:r>
                        <a:rPr sz="1400" dirty="0">
                          <a:latin typeface="Trebuchet MS"/>
                          <a:cs typeface="Trebuchet MS"/>
                        </a:rPr>
                        <a:t>265</a:t>
                      </a:r>
                      <a:endParaRPr sz="1400">
                        <a:latin typeface="Trebuchet MS"/>
                        <a:cs typeface="Trebuchet MS"/>
                      </a:endParaRPr>
                    </a:p>
                  </a:txBody>
                  <a:tcPr marL="0" marR="0" marT="0" marB="0">
                    <a:solidFill>
                      <a:srgbClr val="ECEBEB"/>
                    </a:solidFill>
                  </a:tcPr>
                </a:tc>
                <a:tc>
                  <a:txBody>
                    <a:bodyPr/>
                    <a:lstStyle/>
                    <a:p>
                      <a:pPr marL="86995">
                        <a:lnSpc>
                          <a:spcPts val="1555"/>
                        </a:lnSpc>
                      </a:pPr>
                      <a:r>
                        <a:rPr sz="1400" dirty="0">
                          <a:latin typeface="Trebuchet MS"/>
                          <a:cs typeface="Trebuchet MS"/>
                        </a:rPr>
                        <a:t>2</a:t>
                      </a:r>
                      <a:endParaRPr sz="1400">
                        <a:latin typeface="Trebuchet MS"/>
                        <a:cs typeface="Trebuchet MS"/>
                      </a:endParaRPr>
                    </a:p>
                  </a:txBody>
                  <a:tcPr marL="0" marR="0" marT="0" marB="0">
                    <a:solidFill>
                      <a:srgbClr val="ECEBEB"/>
                    </a:solidFill>
                  </a:tcPr>
                </a:tc>
                <a:tc>
                  <a:txBody>
                    <a:bodyPr/>
                    <a:lstStyle/>
                    <a:p>
                      <a:pPr marR="24130" algn="r">
                        <a:lnSpc>
                          <a:spcPts val="1555"/>
                        </a:lnSpc>
                      </a:pPr>
                      <a:r>
                        <a:rPr sz="1400" spc="0" dirty="0">
                          <a:latin typeface="Trebuchet MS"/>
                          <a:cs typeface="Trebuchet MS"/>
                        </a:rPr>
                        <a:t>881171488</a:t>
                      </a:r>
                      <a:endParaRPr sz="1400" dirty="0">
                        <a:latin typeface="Trebuchet MS"/>
                        <a:cs typeface="Trebuchet MS"/>
                      </a:endParaRPr>
                    </a:p>
                  </a:txBody>
                  <a:tcPr marL="0" marR="0" marT="0" marB="0">
                    <a:solidFill>
                      <a:srgbClr val="ECEBEB"/>
                    </a:solidFill>
                  </a:tcPr>
                </a:tc>
                <a:extLst>
                  <a:ext uri="{0D108BD9-81ED-4DB2-BD59-A6C34878D82A}">
                    <a16:rowId xmlns:a16="http://schemas.microsoft.com/office/drawing/2014/main" val="10006"/>
                  </a:ext>
                </a:extLst>
              </a:tr>
            </a:tbl>
          </a:graphicData>
        </a:graphic>
      </p:graphicFrame>
      <p:sp>
        <p:nvSpPr>
          <p:cNvPr id="6" name="object 4"/>
          <p:cNvSpPr txBox="1"/>
          <p:nvPr/>
        </p:nvSpPr>
        <p:spPr>
          <a:xfrm>
            <a:off x="1997455" y="5329808"/>
            <a:ext cx="82613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rebuchet MS"/>
                <a:cs typeface="Trebuchet MS"/>
              </a:rPr>
              <a:t>166:346</a:t>
            </a:r>
            <a:endParaRPr sz="1800">
              <a:latin typeface="Trebuchet MS"/>
              <a:cs typeface="Trebuchet MS"/>
            </a:endParaRPr>
          </a:p>
        </p:txBody>
      </p:sp>
      <p:sp>
        <p:nvSpPr>
          <p:cNvPr id="7" name="object 5"/>
          <p:cNvSpPr txBox="1"/>
          <p:nvPr/>
        </p:nvSpPr>
        <p:spPr>
          <a:xfrm>
            <a:off x="6374383" y="5329808"/>
            <a:ext cx="70802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rebuchet MS"/>
                <a:cs typeface="Trebuchet MS"/>
              </a:rPr>
              <a:t>244:51</a:t>
            </a:r>
            <a:endParaRPr sz="1800">
              <a:latin typeface="Trebuchet MS"/>
              <a:cs typeface="Trebuchet MS"/>
            </a:endParaRPr>
          </a:p>
        </p:txBody>
      </p:sp>
      <p:sp>
        <p:nvSpPr>
          <p:cNvPr id="8" name="object 6"/>
          <p:cNvSpPr txBox="1"/>
          <p:nvPr/>
        </p:nvSpPr>
        <p:spPr>
          <a:xfrm>
            <a:off x="1276350" y="3509898"/>
            <a:ext cx="5962650" cy="923925"/>
          </a:xfrm>
          <a:prstGeom prst="rect">
            <a:avLst/>
          </a:prstGeom>
        </p:spPr>
        <p:txBody>
          <a:bodyPr vert="horz" wrap="square" lIns="0" tIns="12700" rIns="0" bIns="0" rtlCol="0">
            <a:spAutoFit/>
          </a:bodyPr>
          <a:lstStyle/>
          <a:p>
            <a:pPr algn="ctr">
              <a:lnSpc>
                <a:spcPct val="100000"/>
              </a:lnSpc>
              <a:spcBef>
                <a:spcPts val="100"/>
              </a:spcBef>
            </a:pPr>
            <a:r>
              <a:rPr sz="1800" b="1" spc="-5" dirty="0">
                <a:latin typeface="Trebuchet MS"/>
                <a:cs typeface="Trebuchet MS"/>
              </a:rPr>
              <a:t>MAPPER</a:t>
            </a:r>
            <a:endParaRPr sz="1800">
              <a:latin typeface="Trebuchet MS"/>
              <a:cs typeface="Trebuchet MS"/>
            </a:endParaRPr>
          </a:p>
          <a:p>
            <a:pPr>
              <a:lnSpc>
                <a:spcPct val="100000"/>
              </a:lnSpc>
              <a:spcBef>
                <a:spcPts val="45"/>
              </a:spcBef>
            </a:pPr>
            <a:endParaRPr sz="2350">
              <a:latin typeface="Times New Roman"/>
              <a:cs typeface="Times New Roman"/>
            </a:endParaRPr>
          </a:p>
          <a:p>
            <a:pPr algn="ctr">
              <a:lnSpc>
                <a:spcPct val="100000"/>
              </a:lnSpc>
            </a:pPr>
            <a:r>
              <a:rPr sz="1800" spc="-10" dirty="0">
                <a:latin typeface="Trebuchet MS"/>
                <a:cs typeface="Trebuchet MS"/>
              </a:rPr>
              <a:t>196:242 186:302 196:377 </a:t>
            </a:r>
            <a:r>
              <a:rPr sz="1800" spc="-5" dirty="0">
                <a:latin typeface="Trebuchet MS"/>
                <a:cs typeface="Trebuchet MS"/>
              </a:rPr>
              <a:t>244:51 </a:t>
            </a:r>
            <a:r>
              <a:rPr sz="1800" spc="-10" dirty="0">
                <a:latin typeface="Trebuchet MS"/>
                <a:cs typeface="Trebuchet MS"/>
              </a:rPr>
              <a:t>166:346 186:274</a:t>
            </a:r>
            <a:r>
              <a:rPr sz="1800" spc="409" dirty="0">
                <a:latin typeface="Trebuchet MS"/>
                <a:cs typeface="Trebuchet MS"/>
              </a:rPr>
              <a:t> </a:t>
            </a:r>
            <a:r>
              <a:rPr sz="1800" spc="-10" dirty="0">
                <a:latin typeface="Trebuchet MS"/>
                <a:cs typeface="Trebuchet MS"/>
              </a:rPr>
              <a:t>186:265</a:t>
            </a:r>
            <a:endParaRPr sz="1800">
              <a:latin typeface="Trebuchet MS"/>
              <a:cs typeface="Trebuchet MS"/>
            </a:endParaRPr>
          </a:p>
        </p:txBody>
      </p:sp>
      <p:sp>
        <p:nvSpPr>
          <p:cNvPr id="9" name="object 7"/>
          <p:cNvSpPr txBox="1"/>
          <p:nvPr/>
        </p:nvSpPr>
        <p:spPr>
          <a:xfrm>
            <a:off x="2854578" y="5842000"/>
            <a:ext cx="2767330" cy="856645"/>
          </a:xfrm>
          <a:prstGeom prst="rect">
            <a:avLst/>
          </a:prstGeom>
        </p:spPr>
        <p:txBody>
          <a:bodyPr vert="horz" wrap="square" lIns="0" tIns="12700" rIns="0" bIns="0" rtlCol="0">
            <a:spAutoFit/>
          </a:bodyPr>
          <a:lstStyle/>
          <a:p>
            <a:pPr marR="6350" algn="ctr">
              <a:lnSpc>
                <a:spcPct val="100000"/>
              </a:lnSpc>
              <a:spcBef>
                <a:spcPts val="100"/>
              </a:spcBef>
            </a:pPr>
            <a:r>
              <a:rPr sz="1800" b="1" spc="-5" dirty="0">
                <a:latin typeface="Trebuchet MS"/>
                <a:cs typeface="Trebuchet MS"/>
              </a:rPr>
              <a:t>REDUCER</a:t>
            </a:r>
            <a:endParaRPr lang="en-US" dirty="0">
              <a:latin typeface="Trebuchet MS"/>
              <a:cs typeface="Trebuchet MS"/>
            </a:endParaRPr>
          </a:p>
          <a:p>
            <a:pPr marR="6350" algn="ctr">
              <a:lnSpc>
                <a:spcPct val="100000"/>
              </a:lnSpc>
              <a:spcBef>
                <a:spcPts val="100"/>
              </a:spcBef>
            </a:pPr>
            <a:endParaRPr sz="1600" dirty="0">
              <a:latin typeface="Times New Roman"/>
              <a:cs typeface="Times New Roman"/>
            </a:endParaRPr>
          </a:p>
          <a:p>
            <a:pPr algn="ctr">
              <a:lnSpc>
                <a:spcPct val="100000"/>
              </a:lnSpc>
              <a:tabLst>
                <a:tab pos="702945" algn="l"/>
                <a:tab pos="1475740" algn="l"/>
                <a:tab pos="2179320" algn="l"/>
              </a:tabLst>
            </a:pPr>
            <a:r>
              <a:rPr sz="1800" spc="-5" dirty="0">
                <a:latin typeface="Trebuchet MS"/>
                <a:cs typeface="Trebuchet MS"/>
              </a:rPr>
              <a:t>1</a:t>
            </a:r>
            <a:r>
              <a:rPr sz="1800" spc="-10" dirty="0">
                <a:latin typeface="Trebuchet MS"/>
                <a:cs typeface="Trebuchet MS"/>
              </a:rPr>
              <a:t>6</a:t>
            </a:r>
            <a:r>
              <a:rPr sz="1800" spc="-5" dirty="0">
                <a:latin typeface="Trebuchet MS"/>
                <a:cs typeface="Trebuchet MS"/>
              </a:rPr>
              <a:t>6</a:t>
            </a:r>
            <a:r>
              <a:rPr sz="1800" spc="-10" dirty="0">
                <a:latin typeface="Trebuchet MS"/>
                <a:cs typeface="Trebuchet MS"/>
              </a:rPr>
              <a:t>:</a:t>
            </a:r>
            <a:r>
              <a:rPr sz="1800" dirty="0">
                <a:latin typeface="Trebuchet MS"/>
                <a:cs typeface="Trebuchet MS"/>
              </a:rPr>
              <a:t>1	</a:t>
            </a:r>
            <a:r>
              <a:rPr sz="1800" spc="-5" dirty="0">
                <a:latin typeface="Trebuchet MS"/>
                <a:cs typeface="Trebuchet MS"/>
              </a:rPr>
              <a:t>1</a:t>
            </a:r>
            <a:r>
              <a:rPr sz="1800" spc="-10" dirty="0">
                <a:latin typeface="Trebuchet MS"/>
                <a:cs typeface="Trebuchet MS"/>
              </a:rPr>
              <a:t>8</a:t>
            </a:r>
            <a:r>
              <a:rPr sz="1800" spc="-5" dirty="0">
                <a:latin typeface="Trebuchet MS"/>
                <a:cs typeface="Trebuchet MS"/>
              </a:rPr>
              <a:t>6</a:t>
            </a:r>
            <a:r>
              <a:rPr sz="1800" spc="-10" dirty="0">
                <a:latin typeface="Trebuchet MS"/>
                <a:cs typeface="Trebuchet MS"/>
              </a:rPr>
              <a:t>:</a:t>
            </a:r>
            <a:r>
              <a:rPr sz="1800" dirty="0">
                <a:latin typeface="Trebuchet MS"/>
                <a:cs typeface="Trebuchet MS"/>
              </a:rPr>
              <a:t>3	</a:t>
            </a:r>
            <a:r>
              <a:rPr sz="1800" spc="-5" dirty="0">
                <a:latin typeface="Trebuchet MS"/>
                <a:cs typeface="Trebuchet MS"/>
              </a:rPr>
              <a:t>1</a:t>
            </a:r>
            <a:r>
              <a:rPr sz="1800" spc="-10" dirty="0">
                <a:latin typeface="Trebuchet MS"/>
                <a:cs typeface="Trebuchet MS"/>
              </a:rPr>
              <a:t>9</a:t>
            </a:r>
            <a:r>
              <a:rPr sz="1800" spc="-5" dirty="0">
                <a:latin typeface="Trebuchet MS"/>
                <a:cs typeface="Trebuchet MS"/>
              </a:rPr>
              <a:t>6</a:t>
            </a:r>
            <a:r>
              <a:rPr sz="1800" spc="-10" dirty="0">
                <a:latin typeface="Trebuchet MS"/>
                <a:cs typeface="Trebuchet MS"/>
              </a:rPr>
              <a:t>:</a:t>
            </a:r>
            <a:r>
              <a:rPr sz="1800" dirty="0">
                <a:latin typeface="Trebuchet MS"/>
                <a:cs typeface="Trebuchet MS"/>
              </a:rPr>
              <a:t>2	</a:t>
            </a:r>
            <a:r>
              <a:rPr sz="1800" spc="-10" dirty="0">
                <a:latin typeface="Trebuchet MS"/>
                <a:cs typeface="Trebuchet MS"/>
              </a:rPr>
              <a:t>2</a:t>
            </a:r>
            <a:r>
              <a:rPr sz="1800" spc="-5" dirty="0">
                <a:latin typeface="Trebuchet MS"/>
                <a:cs typeface="Trebuchet MS"/>
              </a:rPr>
              <a:t>4</a:t>
            </a:r>
            <a:r>
              <a:rPr sz="1800" spc="-10" dirty="0">
                <a:latin typeface="Trebuchet MS"/>
                <a:cs typeface="Trebuchet MS"/>
              </a:rPr>
              <a:t>4</a:t>
            </a:r>
            <a:r>
              <a:rPr sz="1800" spc="-5" dirty="0">
                <a:latin typeface="Trebuchet MS"/>
                <a:cs typeface="Trebuchet MS"/>
              </a:rPr>
              <a:t>:1</a:t>
            </a:r>
            <a:endParaRPr sz="1800" dirty="0">
              <a:latin typeface="Trebuchet MS"/>
              <a:cs typeface="Trebuchet MS"/>
            </a:endParaRPr>
          </a:p>
        </p:txBody>
      </p:sp>
      <p:sp>
        <p:nvSpPr>
          <p:cNvPr id="10" name="object 8"/>
          <p:cNvSpPr/>
          <p:nvPr/>
        </p:nvSpPr>
        <p:spPr>
          <a:xfrm>
            <a:off x="4187190" y="3138170"/>
            <a:ext cx="76200" cy="347345"/>
          </a:xfrm>
          <a:custGeom>
            <a:avLst/>
            <a:gdLst/>
            <a:ahLst/>
            <a:cxnLst/>
            <a:rect l="l" t="t" r="r" b="b"/>
            <a:pathLst>
              <a:path w="76200" h="347345">
                <a:moveTo>
                  <a:pt x="38100" y="271144"/>
                </a:moveTo>
                <a:lnTo>
                  <a:pt x="0" y="271144"/>
                </a:lnTo>
                <a:lnTo>
                  <a:pt x="38100" y="347344"/>
                </a:lnTo>
                <a:lnTo>
                  <a:pt x="69850" y="283844"/>
                </a:lnTo>
                <a:lnTo>
                  <a:pt x="38100" y="283844"/>
                </a:lnTo>
                <a:lnTo>
                  <a:pt x="38100" y="271144"/>
                </a:lnTo>
                <a:close/>
              </a:path>
              <a:path w="76200" h="347345">
                <a:moveTo>
                  <a:pt x="50800" y="0"/>
                </a:moveTo>
                <a:lnTo>
                  <a:pt x="38100" y="0"/>
                </a:lnTo>
                <a:lnTo>
                  <a:pt x="38100" y="283844"/>
                </a:lnTo>
                <a:lnTo>
                  <a:pt x="50800" y="283844"/>
                </a:lnTo>
                <a:lnTo>
                  <a:pt x="50800" y="0"/>
                </a:lnTo>
                <a:close/>
              </a:path>
              <a:path w="76200" h="347345">
                <a:moveTo>
                  <a:pt x="76200" y="271144"/>
                </a:moveTo>
                <a:lnTo>
                  <a:pt x="50800" y="271144"/>
                </a:lnTo>
                <a:lnTo>
                  <a:pt x="50800" y="283844"/>
                </a:lnTo>
                <a:lnTo>
                  <a:pt x="69850" y="283844"/>
                </a:lnTo>
                <a:lnTo>
                  <a:pt x="76200" y="271144"/>
                </a:lnTo>
                <a:close/>
              </a:path>
            </a:pathLst>
          </a:custGeom>
          <a:solidFill>
            <a:srgbClr val="000000"/>
          </a:solidFill>
        </p:spPr>
        <p:txBody>
          <a:bodyPr wrap="square" lIns="0" tIns="0" rIns="0" bIns="0" rtlCol="0"/>
          <a:lstStyle/>
          <a:p>
            <a:endParaRPr/>
          </a:p>
        </p:txBody>
      </p:sp>
      <p:sp>
        <p:nvSpPr>
          <p:cNvPr id="11" name="object 9"/>
          <p:cNvSpPr/>
          <p:nvPr/>
        </p:nvSpPr>
        <p:spPr>
          <a:xfrm>
            <a:off x="4187190" y="3854450"/>
            <a:ext cx="76200" cy="260985"/>
          </a:xfrm>
          <a:custGeom>
            <a:avLst/>
            <a:gdLst/>
            <a:ahLst/>
            <a:cxnLst/>
            <a:rect l="l" t="t" r="r" b="b"/>
            <a:pathLst>
              <a:path w="76200" h="260985">
                <a:moveTo>
                  <a:pt x="38100" y="184531"/>
                </a:moveTo>
                <a:lnTo>
                  <a:pt x="0" y="184531"/>
                </a:lnTo>
                <a:lnTo>
                  <a:pt x="38100" y="260731"/>
                </a:lnTo>
                <a:lnTo>
                  <a:pt x="69850" y="197231"/>
                </a:lnTo>
                <a:lnTo>
                  <a:pt x="38100" y="197231"/>
                </a:lnTo>
                <a:lnTo>
                  <a:pt x="38100" y="184531"/>
                </a:lnTo>
                <a:close/>
              </a:path>
              <a:path w="76200" h="260985">
                <a:moveTo>
                  <a:pt x="50800" y="0"/>
                </a:moveTo>
                <a:lnTo>
                  <a:pt x="38100" y="0"/>
                </a:lnTo>
                <a:lnTo>
                  <a:pt x="38100" y="197231"/>
                </a:lnTo>
                <a:lnTo>
                  <a:pt x="50800" y="197231"/>
                </a:lnTo>
                <a:lnTo>
                  <a:pt x="50800" y="0"/>
                </a:lnTo>
                <a:close/>
              </a:path>
              <a:path w="76200" h="260985">
                <a:moveTo>
                  <a:pt x="76200" y="184531"/>
                </a:moveTo>
                <a:lnTo>
                  <a:pt x="50800" y="184531"/>
                </a:lnTo>
                <a:lnTo>
                  <a:pt x="50800" y="197231"/>
                </a:lnTo>
                <a:lnTo>
                  <a:pt x="69850" y="197231"/>
                </a:lnTo>
                <a:lnTo>
                  <a:pt x="76200" y="184531"/>
                </a:lnTo>
                <a:close/>
              </a:path>
            </a:pathLst>
          </a:custGeom>
          <a:solidFill>
            <a:srgbClr val="000000"/>
          </a:solidFill>
        </p:spPr>
        <p:txBody>
          <a:bodyPr wrap="square" lIns="0" tIns="0" rIns="0" bIns="0" rtlCol="0"/>
          <a:lstStyle/>
          <a:p>
            <a:endParaRPr/>
          </a:p>
        </p:txBody>
      </p:sp>
      <p:sp>
        <p:nvSpPr>
          <p:cNvPr id="12" name="object 10"/>
          <p:cNvSpPr/>
          <p:nvPr/>
        </p:nvSpPr>
        <p:spPr>
          <a:xfrm>
            <a:off x="4187190" y="4446270"/>
            <a:ext cx="76200" cy="259079"/>
          </a:xfrm>
          <a:custGeom>
            <a:avLst/>
            <a:gdLst/>
            <a:ahLst/>
            <a:cxnLst/>
            <a:rect l="l" t="t" r="r" b="b"/>
            <a:pathLst>
              <a:path w="76200" h="259079">
                <a:moveTo>
                  <a:pt x="25400" y="182752"/>
                </a:moveTo>
                <a:lnTo>
                  <a:pt x="0" y="182752"/>
                </a:lnTo>
                <a:lnTo>
                  <a:pt x="38100" y="258952"/>
                </a:lnTo>
                <a:lnTo>
                  <a:pt x="69850" y="195452"/>
                </a:lnTo>
                <a:lnTo>
                  <a:pt x="25400" y="195452"/>
                </a:lnTo>
                <a:lnTo>
                  <a:pt x="25400" y="182752"/>
                </a:lnTo>
                <a:close/>
              </a:path>
              <a:path w="76200" h="259079">
                <a:moveTo>
                  <a:pt x="38100" y="0"/>
                </a:moveTo>
                <a:lnTo>
                  <a:pt x="25400" y="0"/>
                </a:lnTo>
                <a:lnTo>
                  <a:pt x="25400" y="195452"/>
                </a:lnTo>
                <a:lnTo>
                  <a:pt x="38100" y="195452"/>
                </a:lnTo>
                <a:lnTo>
                  <a:pt x="38100" y="0"/>
                </a:lnTo>
                <a:close/>
              </a:path>
              <a:path w="76200" h="259079">
                <a:moveTo>
                  <a:pt x="76200" y="182752"/>
                </a:moveTo>
                <a:lnTo>
                  <a:pt x="38100" y="182752"/>
                </a:lnTo>
                <a:lnTo>
                  <a:pt x="38100" y="195452"/>
                </a:lnTo>
                <a:lnTo>
                  <a:pt x="69850" y="195452"/>
                </a:lnTo>
                <a:lnTo>
                  <a:pt x="76200" y="182752"/>
                </a:lnTo>
                <a:close/>
              </a:path>
            </a:pathLst>
          </a:custGeom>
          <a:solidFill>
            <a:srgbClr val="000000"/>
          </a:solidFill>
        </p:spPr>
        <p:txBody>
          <a:bodyPr wrap="square" lIns="0" tIns="0" rIns="0" bIns="0" rtlCol="0"/>
          <a:lstStyle/>
          <a:p>
            <a:endParaRPr/>
          </a:p>
        </p:txBody>
      </p:sp>
      <p:sp>
        <p:nvSpPr>
          <p:cNvPr id="13" name="object 11"/>
          <p:cNvSpPr/>
          <p:nvPr/>
        </p:nvSpPr>
        <p:spPr>
          <a:xfrm>
            <a:off x="4184650" y="5632450"/>
            <a:ext cx="76200" cy="183108"/>
          </a:xfrm>
          <a:prstGeom prst="rect">
            <a:avLst/>
          </a:prstGeom>
          <a:blipFill>
            <a:blip r:embed="rId2" cstate="print"/>
            <a:stretch>
              <a:fillRect/>
            </a:stretch>
          </a:blipFill>
        </p:spPr>
        <p:txBody>
          <a:bodyPr wrap="square" lIns="0" tIns="0" rIns="0" bIns="0" rtlCol="0"/>
          <a:lstStyle/>
          <a:p>
            <a:endParaRPr/>
          </a:p>
        </p:txBody>
      </p:sp>
      <p:sp>
        <p:nvSpPr>
          <p:cNvPr id="14" name="object 12"/>
          <p:cNvSpPr/>
          <p:nvPr/>
        </p:nvSpPr>
        <p:spPr>
          <a:xfrm>
            <a:off x="4182109" y="6142990"/>
            <a:ext cx="76200" cy="183108"/>
          </a:xfrm>
          <a:prstGeom prst="rect">
            <a:avLst/>
          </a:prstGeom>
          <a:blipFill>
            <a:blip r:embed="rId2" cstate="print"/>
            <a:stretch>
              <a:fillRect/>
            </a:stretch>
          </a:blipFill>
        </p:spPr>
        <p:txBody>
          <a:bodyPr wrap="square" lIns="0" tIns="0" rIns="0" bIns="0" rtlCol="0"/>
          <a:lstStyle/>
          <a:p>
            <a:endParaRPr/>
          </a:p>
        </p:txBody>
      </p:sp>
      <p:sp>
        <p:nvSpPr>
          <p:cNvPr id="15" name="object 13"/>
          <p:cNvSpPr txBox="1"/>
          <p:nvPr/>
        </p:nvSpPr>
        <p:spPr>
          <a:xfrm>
            <a:off x="3010787" y="4745037"/>
            <a:ext cx="3172460" cy="884555"/>
          </a:xfrm>
          <a:prstGeom prst="rect">
            <a:avLst/>
          </a:prstGeom>
        </p:spPr>
        <p:txBody>
          <a:bodyPr vert="horz" wrap="square" lIns="0" tIns="12700" rIns="0" bIns="0" rtlCol="0">
            <a:spAutoFit/>
          </a:bodyPr>
          <a:lstStyle/>
          <a:p>
            <a:pPr marL="164465">
              <a:lnSpc>
                <a:spcPct val="100000"/>
              </a:lnSpc>
              <a:spcBef>
                <a:spcPts val="100"/>
              </a:spcBef>
            </a:pPr>
            <a:r>
              <a:rPr sz="1800" b="1" dirty="0">
                <a:latin typeface="Trebuchet MS"/>
                <a:cs typeface="Trebuchet MS"/>
              </a:rPr>
              <a:t>SHUFFLE </a:t>
            </a:r>
            <a:r>
              <a:rPr sz="1800" b="1" spc="-5" dirty="0">
                <a:latin typeface="Trebuchet MS"/>
                <a:cs typeface="Trebuchet MS"/>
              </a:rPr>
              <a:t>AND</a:t>
            </a:r>
            <a:r>
              <a:rPr sz="1800" b="1" spc="-140" dirty="0">
                <a:latin typeface="Trebuchet MS"/>
                <a:cs typeface="Trebuchet MS"/>
              </a:rPr>
              <a:t> </a:t>
            </a:r>
            <a:r>
              <a:rPr sz="1800" b="1" spc="-25" dirty="0">
                <a:latin typeface="Trebuchet MS"/>
                <a:cs typeface="Trebuchet MS"/>
              </a:rPr>
              <a:t>SORT</a:t>
            </a:r>
            <a:endParaRPr sz="1800">
              <a:latin typeface="Trebuchet MS"/>
              <a:cs typeface="Trebuchet MS"/>
            </a:endParaRPr>
          </a:p>
          <a:p>
            <a:pPr>
              <a:lnSpc>
                <a:spcPct val="100000"/>
              </a:lnSpc>
              <a:spcBef>
                <a:spcPts val="25"/>
              </a:spcBef>
            </a:pPr>
            <a:endParaRPr sz="2100">
              <a:latin typeface="Times New Roman"/>
              <a:cs typeface="Times New Roman"/>
            </a:endParaRPr>
          </a:p>
          <a:p>
            <a:pPr marL="12700">
              <a:lnSpc>
                <a:spcPct val="100000"/>
              </a:lnSpc>
              <a:spcBef>
                <a:spcPts val="5"/>
              </a:spcBef>
              <a:tabLst>
                <a:tab pos="1916430" algn="l"/>
              </a:tabLst>
            </a:pPr>
            <a:r>
              <a:rPr sz="1800" spc="-10" dirty="0">
                <a:latin typeface="Trebuchet MS"/>
                <a:cs typeface="Trebuchet MS"/>
              </a:rPr>
              <a:t>186:302,274,265	196:242,377</a:t>
            </a:r>
            <a:endParaRPr sz="1800">
              <a:latin typeface="Trebuchet MS"/>
              <a:cs typeface="Trebuchet MS"/>
            </a:endParaRPr>
          </a:p>
        </p:txBody>
      </p:sp>
      <p:sp>
        <p:nvSpPr>
          <p:cNvPr id="16" name="object 14"/>
          <p:cNvSpPr/>
          <p:nvPr/>
        </p:nvSpPr>
        <p:spPr>
          <a:xfrm>
            <a:off x="4182109" y="5088890"/>
            <a:ext cx="76200" cy="248920"/>
          </a:xfrm>
          <a:prstGeom prst="rect">
            <a:avLst/>
          </a:prstGeom>
          <a:blipFill>
            <a:blip r:embed="rId3" cstate="print"/>
            <a:stretch>
              <a:fillRect/>
            </a:stretch>
          </a:blipFill>
        </p:spPr>
        <p:txBody>
          <a:bodyPr wrap="square" lIns="0" tIns="0" rIns="0" bIns="0" rtlCol="0"/>
          <a:lstStyle/>
          <a:p>
            <a:endParaRPr/>
          </a:p>
        </p:txBody>
      </p:sp>
      <p:sp>
        <p:nvSpPr>
          <p:cNvPr id="20" name="object 3"/>
          <p:cNvSpPr txBox="1"/>
          <p:nvPr/>
        </p:nvSpPr>
        <p:spPr>
          <a:xfrm>
            <a:off x="2364995" y="1264693"/>
            <a:ext cx="3938904"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rebuchet MS"/>
                <a:cs typeface="Trebuchet MS"/>
              </a:rPr>
              <a:t>USER ID|MOVIE</a:t>
            </a:r>
            <a:r>
              <a:rPr sz="1800" spc="-75" dirty="0">
                <a:latin typeface="Trebuchet MS"/>
                <a:cs typeface="Trebuchet MS"/>
              </a:rPr>
              <a:t> </a:t>
            </a:r>
            <a:r>
              <a:rPr sz="1800" spc="-25" dirty="0">
                <a:latin typeface="Trebuchet MS"/>
                <a:cs typeface="Trebuchet MS"/>
              </a:rPr>
              <a:t>ID|RATING|TIMESTAMP</a:t>
            </a:r>
            <a:endParaRPr sz="1800" dirty="0">
              <a:latin typeface="Trebuchet MS"/>
              <a:cs typeface="Trebuchet MS"/>
            </a:endParaRPr>
          </a:p>
        </p:txBody>
      </p:sp>
    </p:spTree>
    <p:extLst>
      <p:ext uri="{BB962C8B-B14F-4D97-AF65-F5344CB8AC3E}">
        <p14:creationId xmlns:p14="http://schemas.microsoft.com/office/powerpoint/2010/main" val="40925073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a:t>
            </a:r>
            <a:br>
              <a:rPr lang="en-US" dirty="0"/>
            </a:br>
            <a:r>
              <a:rPr lang="en-US" sz="3100" dirty="0"/>
              <a:t>A More Complete Perspective</a:t>
            </a:r>
            <a:endParaRPr lang="en-US" dirty="0"/>
          </a:p>
        </p:txBody>
      </p:sp>
      <p:sp>
        <p:nvSpPr>
          <p:cNvPr id="3" name="Content Placeholder 2"/>
          <p:cNvSpPr>
            <a:spLocks noGrp="1"/>
          </p:cNvSpPr>
          <p:nvPr>
            <p:ph idx="1"/>
          </p:nvPr>
        </p:nvSpPr>
        <p:spPr/>
        <p:txBody>
          <a:bodyPr>
            <a:normAutofit fontScale="85000" lnSpcReduction="10000"/>
          </a:bodyPr>
          <a:lstStyle/>
          <a:p>
            <a:pPr fontAlgn="base"/>
            <a:r>
              <a:rPr lang="en-US" dirty="0"/>
              <a:t>The input to a MapReduce job is a set of files in the data store that are spread out over the </a:t>
            </a:r>
            <a:r>
              <a:rPr lang="en-US" i="1" dirty="0"/>
              <a:t>Hadoop Distributed File System</a:t>
            </a:r>
            <a:r>
              <a:rPr lang="en-US" dirty="0"/>
              <a:t> (HDFS). </a:t>
            </a:r>
          </a:p>
          <a:p>
            <a:pPr fontAlgn="base"/>
            <a:r>
              <a:rPr lang="en-US" dirty="0"/>
              <a:t>In Hadoop, these files are split with an </a:t>
            </a:r>
            <a:r>
              <a:rPr lang="en-US" i="1" dirty="0"/>
              <a:t>input format</a:t>
            </a:r>
            <a:r>
              <a:rPr lang="en-US" dirty="0"/>
              <a:t>, which defines how to separate a file into </a:t>
            </a:r>
            <a:r>
              <a:rPr lang="en-US" i="1" dirty="0"/>
              <a:t>input splits</a:t>
            </a:r>
            <a:r>
              <a:rPr lang="en-US" dirty="0"/>
              <a:t>. An input split is a byte-oriented view of a chunk of the file to be loaded by a map task</a:t>
            </a:r>
          </a:p>
          <a:p>
            <a:pPr fontAlgn="base"/>
            <a:r>
              <a:rPr lang="en-US" dirty="0"/>
              <a:t>Each map task in Hadoop is broken into the following phases: </a:t>
            </a:r>
            <a:r>
              <a:rPr lang="en-US" i="1" dirty="0"/>
              <a:t>record reader</a:t>
            </a:r>
            <a:r>
              <a:rPr lang="en-US" dirty="0"/>
              <a:t>, </a:t>
            </a:r>
            <a:r>
              <a:rPr lang="en-US" i="1" dirty="0"/>
              <a:t>mapper</a:t>
            </a:r>
            <a:r>
              <a:rPr lang="en-US" dirty="0"/>
              <a:t>, </a:t>
            </a:r>
            <a:r>
              <a:rPr lang="en-US" i="1" dirty="0"/>
              <a:t>combiner</a:t>
            </a:r>
            <a:r>
              <a:rPr lang="en-US" dirty="0"/>
              <a:t>, and </a:t>
            </a:r>
            <a:r>
              <a:rPr lang="en-US" i="1" dirty="0" err="1"/>
              <a:t>partitioner</a:t>
            </a:r>
            <a:r>
              <a:rPr lang="en-US" dirty="0"/>
              <a:t>. </a:t>
            </a:r>
          </a:p>
          <a:p>
            <a:pPr fontAlgn="base"/>
            <a:r>
              <a:rPr lang="en-US" dirty="0"/>
              <a:t>The output of the map tasks, called the intermediate keys and values, are sent to the reducers. </a:t>
            </a:r>
          </a:p>
          <a:p>
            <a:pPr fontAlgn="base"/>
            <a:r>
              <a:rPr lang="en-US" dirty="0"/>
              <a:t>The reduce tasks are broken into the following phases </a:t>
            </a:r>
            <a:r>
              <a:rPr lang="en-US" i="1" dirty="0"/>
              <a:t>shuffle</a:t>
            </a:r>
            <a:r>
              <a:rPr lang="en-US" dirty="0"/>
              <a:t>, </a:t>
            </a:r>
            <a:r>
              <a:rPr lang="en-US" i="1" dirty="0"/>
              <a:t>sort</a:t>
            </a:r>
            <a:r>
              <a:rPr lang="en-US" dirty="0"/>
              <a:t>, </a:t>
            </a:r>
            <a:r>
              <a:rPr lang="en-US" i="1" dirty="0"/>
              <a:t>reducer</a:t>
            </a:r>
            <a:r>
              <a:rPr lang="en-US" dirty="0"/>
              <a:t>, and </a:t>
            </a:r>
            <a:r>
              <a:rPr lang="en-US" i="1" dirty="0"/>
              <a:t>output format</a:t>
            </a:r>
            <a:r>
              <a:rPr lang="en-US" dirty="0"/>
              <a:t>. </a:t>
            </a:r>
          </a:p>
          <a:p>
            <a:pPr fontAlgn="base"/>
            <a:r>
              <a:rPr lang="en-US" dirty="0"/>
              <a:t>The nodes in which the map tasks run are optimally on the nodes in which the data rests. </a:t>
            </a:r>
          </a:p>
          <a:p>
            <a:pPr fontAlgn="base"/>
            <a:r>
              <a:rPr lang="en-US" dirty="0"/>
              <a:t>This way, the data typically does not have to move over the network and can be computed on the local machine.</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63</a:t>
            </a:fld>
            <a:endParaRPr lang="en-US" dirty="0"/>
          </a:p>
        </p:txBody>
      </p:sp>
    </p:spTree>
    <p:extLst>
      <p:ext uri="{BB962C8B-B14F-4D97-AF65-F5344CB8AC3E}">
        <p14:creationId xmlns:p14="http://schemas.microsoft.com/office/powerpoint/2010/main" val="39351081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2133600" y="4267200"/>
            <a:ext cx="5943600" cy="1524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Reduce Phase</a:t>
            </a:r>
          </a:p>
          <a:p>
            <a:pPr algn="ctr"/>
            <a:endParaRPr lang="en-US" dirty="0"/>
          </a:p>
          <a:p>
            <a:pPr algn="ctr"/>
            <a:endParaRPr lang="en-US" dirty="0"/>
          </a:p>
          <a:p>
            <a:pPr algn="ctr"/>
            <a:endParaRPr lang="en-US" dirty="0"/>
          </a:p>
          <a:p>
            <a:pPr algn="ctr"/>
            <a:endParaRPr lang="en-US" dirty="0"/>
          </a:p>
        </p:txBody>
      </p:sp>
      <p:sp>
        <p:nvSpPr>
          <p:cNvPr id="23" name="Rectangle 22"/>
          <p:cNvSpPr/>
          <p:nvPr/>
        </p:nvSpPr>
        <p:spPr>
          <a:xfrm>
            <a:off x="228600" y="2133600"/>
            <a:ext cx="5943600" cy="1524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Map Phase</a:t>
            </a:r>
          </a:p>
          <a:p>
            <a:pPr algn="ctr"/>
            <a:endParaRPr lang="en-US" dirty="0"/>
          </a:p>
          <a:p>
            <a:pPr algn="ctr"/>
            <a:endParaRPr lang="en-US" dirty="0"/>
          </a:p>
          <a:p>
            <a:pPr algn="ctr"/>
            <a:endParaRPr lang="en-US" dirty="0"/>
          </a:p>
          <a:p>
            <a:pPr algn="ctr"/>
            <a:endParaRPr lang="en-US" dirty="0"/>
          </a:p>
        </p:txBody>
      </p:sp>
      <p:sp>
        <p:nvSpPr>
          <p:cNvPr id="6" name="Title 5"/>
          <p:cNvSpPr>
            <a:spLocks noGrp="1"/>
          </p:cNvSpPr>
          <p:nvPr>
            <p:ph type="title"/>
          </p:nvPr>
        </p:nvSpPr>
        <p:spPr/>
        <p:txBody>
          <a:bodyPr>
            <a:normAutofit fontScale="90000"/>
          </a:bodyPr>
          <a:lstStyle/>
          <a:p>
            <a:r>
              <a:rPr lang="en-US" dirty="0"/>
              <a:t>MapReduce</a:t>
            </a:r>
            <a:br>
              <a:rPr lang="en-US" dirty="0"/>
            </a:br>
            <a:r>
              <a:rPr lang="en-US" sz="3100" dirty="0"/>
              <a:t>A More Complete Perspective</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64</a:t>
            </a:fld>
            <a:endParaRPr lang="en-US" dirty="0"/>
          </a:p>
        </p:txBody>
      </p:sp>
      <p:sp>
        <p:nvSpPr>
          <p:cNvPr id="10" name="Pentagon 9"/>
          <p:cNvSpPr/>
          <p:nvPr/>
        </p:nvSpPr>
        <p:spPr>
          <a:xfrm>
            <a:off x="4572000" y="4800600"/>
            <a:ext cx="14097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Reduce</a:t>
            </a:r>
          </a:p>
        </p:txBody>
      </p:sp>
      <p:sp>
        <p:nvSpPr>
          <p:cNvPr id="11" name="Pentagon 10"/>
          <p:cNvSpPr/>
          <p:nvPr/>
        </p:nvSpPr>
        <p:spPr>
          <a:xfrm>
            <a:off x="5981700" y="4800600"/>
            <a:ext cx="14097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12" name="Pentagon 11"/>
          <p:cNvSpPr/>
          <p:nvPr/>
        </p:nvSpPr>
        <p:spPr>
          <a:xfrm>
            <a:off x="3124200" y="4800600"/>
            <a:ext cx="14097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Shuffle &amp; Sort</a:t>
            </a:r>
          </a:p>
        </p:txBody>
      </p:sp>
      <p:sp>
        <p:nvSpPr>
          <p:cNvPr id="17" name="Pentagon 16"/>
          <p:cNvSpPr/>
          <p:nvPr/>
        </p:nvSpPr>
        <p:spPr>
          <a:xfrm>
            <a:off x="1790700" y="2667000"/>
            <a:ext cx="14097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a:t>
            </a:r>
          </a:p>
        </p:txBody>
      </p:sp>
      <p:sp>
        <p:nvSpPr>
          <p:cNvPr id="18" name="Pentagon 17"/>
          <p:cNvSpPr/>
          <p:nvPr/>
        </p:nvSpPr>
        <p:spPr>
          <a:xfrm>
            <a:off x="3200400" y="2667000"/>
            <a:ext cx="14097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Combine</a:t>
            </a:r>
          </a:p>
        </p:txBody>
      </p:sp>
      <p:sp>
        <p:nvSpPr>
          <p:cNvPr id="19" name="Pentagon 18"/>
          <p:cNvSpPr/>
          <p:nvPr/>
        </p:nvSpPr>
        <p:spPr>
          <a:xfrm>
            <a:off x="381000" y="2667000"/>
            <a:ext cx="14097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20" name="Pentagon 19"/>
          <p:cNvSpPr/>
          <p:nvPr/>
        </p:nvSpPr>
        <p:spPr>
          <a:xfrm>
            <a:off x="4610100" y="2667000"/>
            <a:ext cx="14097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a:t>
            </a:r>
          </a:p>
        </p:txBody>
      </p:sp>
      <p:cxnSp>
        <p:nvCxnSpPr>
          <p:cNvPr id="22" name="Elbow Connector 21"/>
          <p:cNvCxnSpPr>
            <a:stCxn id="20" idx="3"/>
            <a:endCxn id="12" idx="1"/>
          </p:cNvCxnSpPr>
          <p:nvPr/>
        </p:nvCxnSpPr>
        <p:spPr>
          <a:xfrm flipH="1">
            <a:off x="3124200" y="3009900"/>
            <a:ext cx="2895600" cy="2133600"/>
          </a:xfrm>
          <a:prstGeom prst="bentConnector5">
            <a:avLst>
              <a:gd name="adj1" fmla="val -7895"/>
              <a:gd name="adj2" fmla="val 54697"/>
              <a:gd name="adj3" fmla="val 107895"/>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33400" y="3272834"/>
            <a:ext cx="1066800"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Record</a:t>
            </a:r>
          </a:p>
          <a:p>
            <a:pPr algn="ctr"/>
            <a:r>
              <a:rPr lang="en-US" sz="1400" dirty="0"/>
              <a:t>Reader</a:t>
            </a:r>
          </a:p>
        </p:txBody>
      </p:sp>
      <p:sp>
        <p:nvSpPr>
          <p:cNvPr id="26" name="Rectangle 25"/>
          <p:cNvSpPr/>
          <p:nvPr/>
        </p:nvSpPr>
        <p:spPr>
          <a:xfrm>
            <a:off x="1983858" y="3272834"/>
            <a:ext cx="1041991"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Mapper</a:t>
            </a:r>
          </a:p>
        </p:txBody>
      </p:sp>
      <p:sp>
        <p:nvSpPr>
          <p:cNvPr id="27" name="Rectangle 26"/>
          <p:cNvSpPr/>
          <p:nvPr/>
        </p:nvSpPr>
        <p:spPr>
          <a:xfrm>
            <a:off x="3374065" y="3272834"/>
            <a:ext cx="1062370"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Combiner</a:t>
            </a:r>
            <a:endParaRPr lang="en-US" sz="1200" dirty="0"/>
          </a:p>
        </p:txBody>
      </p:sp>
      <p:sp>
        <p:nvSpPr>
          <p:cNvPr id="28" name="Rectangle 27"/>
          <p:cNvSpPr/>
          <p:nvPr/>
        </p:nvSpPr>
        <p:spPr>
          <a:xfrm>
            <a:off x="4800600" y="3272834"/>
            <a:ext cx="1070787"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Partitioner</a:t>
            </a:r>
          </a:p>
        </p:txBody>
      </p:sp>
      <p:sp>
        <p:nvSpPr>
          <p:cNvPr id="29" name="Rectangle 28"/>
          <p:cNvSpPr/>
          <p:nvPr/>
        </p:nvSpPr>
        <p:spPr>
          <a:xfrm>
            <a:off x="3374065" y="5410200"/>
            <a:ext cx="1066800"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Combiner</a:t>
            </a:r>
          </a:p>
        </p:txBody>
      </p:sp>
      <p:sp>
        <p:nvSpPr>
          <p:cNvPr id="30" name="Rectangle 29"/>
          <p:cNvSpPr/>
          <p:nvPr/>
        </p:nvSpPr>
        <p:spPr>
          <a:xfrm>
            <a:off x="4824523" y="5410200"/>
            <a:ext cx="1041991"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Reducer</a:t>
            </a:r>
          </a:p>
        </p:txBody>
      </p:sp>
      <p:sp>
        <p:nvSpPr>
          <p:cNvPr id="31" name="Rectangle 30"/>
          <p:cNvSpPr/>
          <p:nvPr/>
        </p:nvSpPr>
        <p:spPr>
          <a:xfrm>
            <a:off x="6214730" y="5410200"/>
            <a:ext cx="1062370"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Output Format</a:t>
            </a:r>
            <a:endParaRPr lang="en-US" sz="1200" dirty="0"/>
          </a:p>
        </p:txBody>
      </p:sp>
      <p:sp>
        <p:nvSpPr>
          <p:cNvPr id="33" name="Rectangle 32"/>
          <p:cNvSpPr/>
          <p:nvPr/>
        </p:nvSpPr>
        <p:spPr>
          <a:xfrm>
            <a:off x="5480641" y="1981200"/>
            <a:ext cx="1242237"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Key Comparator</a:t>
            </a:r>
          </a:p>
        </p:txBody>
      </p:sp>
      <p:sp>
        <p:nvSpPr>
          <p:cNvPr id="34" name="Rectangle 33"/>
          <p:cNvSpPr/>
          <p:nvPr/>
        </p:nvSpPr>
        <p:spPr>
          <a:xfrm>
            <a:off x="7391400" y="4076700"/>
            <a:ext cx="1242237"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Key Comparator</a:t>
            </a:r>
          </a:p>
        </p:txBody>
      </p:sp>
      <p:sp>
        <p:nvSpPr>
          <p:cNvPr id="35" name="Rectangle 34"/>
          <p:cNvSpPr/>
          <p:nvPr/>
        </p:nvSpPr>
        <p:spPr>
          <a:xfrm>
            <a:off x="381000" y="6096000"/>
            <a:ext cx="1242237"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400" dirty="0"/>
          </a:p>
        </p:txBody>
      </p:sp>
      <p:sp>
        <p:nvSpPr>
          <p:cNvPr id="36" name="TextBox 35"/>
          <p:cNvSpPr txBox="1"/>
          <p:nvPr/>
        </p:nvSpPr>
        <p:spPr>
          <a:xfrm>
            <a:off x="1676400" y="6172200"/>
            <a:ext cx="2452577" cy="338554"/>
          </a:xfrm>
          <a:prstGeom prst="rect">
            <a:avLst/>
          </a:prstGeom>
          <a:noFill/>
        </p:spPr>
        <p:txBody>
          <a:bodyPr wrap="square" rtlCol="0">
            <a:spAutoFit/>
          </a:bodyPr>
          <a:lstStyle/>
          <a:p>
            <a:r>
              <a:rPr lang="en-US" sz="1600" dirty="0"/>
              <a:t>= Customization Hook</a:t>
            </a:r>
          </a:p>
        </p:txBody>
      </p:sp>
      <p:sp>
        <p:nvSpPr>
          <p:cNvPr id="32" name="Rectangle 31">
            <a:extLst>
              <a:ext uri="{FF2B5EF4-FFF2-40B4-BE49-F238E27FC236}">
                <a16:creationId xmlns:a16="http://schemas.microsoft.com/office/drawing/2014/main" id="{A65244C5-D23C-4D4D-B9DF-824860D088D6}"/>
              </a:ext>
            </a:extLst>
          </p:cNvPr>
          <p:cNvSpPr/>
          <p:nvPr/>
        </p:nvSpPr>
        <p:spPr>
          <a:xfrm>
            <a:off x="1719901" y="3696222"/>
            <a:ext cx="692646" cy="3756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dirty="0"/>
              <a:t>Mapper</a:t>
            </a:r>
          </a:p>
          <a:p>
            <a:pPr algn="ctr"/>
            <a:r>
              <a:rPr lang="en-US" sz="1000" dirty="0"/>
              <a:t>Init</a:t>
            </a:r>
          </a:p>
        </p:txBody>
      </p:sp>
      <p:sp>
        <p:nvSpPr>
          <p:cNvPr id="37" name="Rectangle 36">
            <a:extLst>
              <a:ext uri="{FF2B5EF4-FFF2-40B4-BE49-F238E27FC236}">
                <a16:creationId xmlns:a16="http://schemas.microsoft.com/office/drawing/2014/main" id="{B5CD2B4F-1293-1847-AC45-F38682A8208D}"/>
              </a:ext>
            </a:extLst>
          </p:cNvPr>
          <p:cNvSpPr/>
          <p:nvPr/>
        </p:nvSpPr>
        <p:spPr>
          <a:xfrm>
            <a:off x="2593737" y="3687089"/>
            <a:ext cx="692646" cy="3756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dirty="0"/>
              <a:t>Mapper</a:t>
            </a:r>
          </a:p>
          <a:p>
            <a:pPr algn="ctr"/>
            <a:r>
              <a:rPr lang="en-US" sz="1000" dirty="0"/>
              <a:t>Final</a:t>
            </a:r>
          </a:p>
        </p:txBody>
      </p:sp>
      <p:sp>
        <p:nvSpPr>
          <p:cNvPr id="40" name="Circular Arrow 39">
            <a:extLst>
              <a:ext uri="{FF2B5EF4-FFF2-40B4-BE49-F238E27FC236}">
                <a16:creationId xmlns:a16="http://schemas.microsoft.com/office/drawing/2014/main" id="{BCCBDEF7-B0EF-4142-91E2-E9C035C5E0EC}"/>
              </a:ext>
            </a:extLst>
          </p:cNvPr>
          <p:cNvSpPr/>
          <p:nvPr/>
        </p:nvSpPr>
        <p:spPr>
          <a:xfrm>
            <a:off x="2696683" y="3166215"/>
            <a:ext cx="457200" cy="457200"/>
          </a:xfrm>
          <a:prstGeom prst="circularArrow">
            <a:avLst>
              <a:gd name="adj1" fmla="val 10980"/>
              <a:gd name="adj2" fmla="val 1142322"/>
              <a:gd name="adj3" fmla="val 4500000"/>
              <a:gd name="adj4" fmla="val 10800000"/>
              <a:gd name="adj5" fmla="val 12500"/>
            </a:avLst>
          </a:prstGeom>
          <a:blipFill rotWithShape="0">
            <a:blip r:embed="rId2"/>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41" name="Circular Arrow 40">
            <a:extLst>
              <a:ext uri="{FF2B5EF4-FFF2-40B4-BE49-F238E27FC236}">
                <a16:creationId xmlns:a16="http://schemas.microsoft.com/office/drawing/2014/main" id="{09D60658-C92A-B04A-A2A0-41EB671175E0}"/>
              </a:ext>
            </a:extLst>
          </p:cNvPr>
          <p:cNvSpPr/>
          <p:nvPr/>
        </p:nvSpPr>
        <p:spPr>
          <a:xfrm>
            <a:off x="5579337" y="5240612"/>
            <a:ext cx="457200" cy="457200"/>
          </a:xfrm>
          <a:prstGeom prst="circularArrow">
            <a:avLst>
              <a:gd name="adj1" fmla="val 10980"/>
              <a:gd name="adj2" fmla="val 1142322"/>
              <a:gd name="adj3" fmla="val 4500000"/>
              <a:gd name="adj4" fmla="val 10800000"/>
              <a:gd name="adj5" fmla="val 12500"/>
            </a:avLst>
          </a:prstGeom>
          <a:blipFill rotWithShape="0">
            <a:blip r:embed="rId2"/>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42" name="Rectangle 41">
            <a:extLst>
              <a:ext uri="{FF2B5EF4-FFF2-40B4-BE49-F238E27FC236}">
                <a16:creationId xmlns:a16="http://schemas.microsoft.com/office/drawing/2014/main" id="{72EEDE12-A521-7244-86FB-7A31131952F3}"/>
              </a:ext>
            </a:extLst>
          </p:cNvPr>
          <p:cNvSpPr/>
          <p:nvPr/>
        </p:nvSpPr>
        <p:spPr>
          <a:xfrm>
            <a:off x="4552865" y="5840256"/>
            <a:ext cx="692646" cy="3756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dirty="0"/>
              <a:t>Reducer Init</a:t>
            </a:r>
          </a:p>
        </p:txBody>
      </p:sp>
      <p:sp>
        <p:nvSpPr>
          <p:cNvPr id="43" name="Rectangle 42">
            <a:extLst>
              <a:ext uri="{FF2B5EF4-FFF2-40B4-BE49-F238E27FC236}">
                <a16:creationId xmlns:a16="http://schemas.microsoft.com/office/drawing/2014/main" id="{4D10F904-DCC2-124C-A397-8EF6C85D08C6}"/>
              </a:ext>
            </a:extLst>
          </p:cNvPr>
          <p:cNvSpPr/>
          <p:nvPr/>
        </p:nvSpPr>
        <p:spPr>
          <a:xfrm>
            <a:off x="5401649" y="5831123"/>
            <a:ext cx="692646" cy="3756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dirty="0"/>
              <a:t>Reducer</a:t>
            </a:r>
          </a:p>
          <a:p>
            <a:pPr algn="ctr"/>
            <a:r>
              <a:rPr lang="en-US" sz="1000" dirty="0"/>
              <a:t>Final</a:t>
            </a:r>
          </a:p>
        </p:txBody>
      </p:sp>
    </p:spTree>
    <p:extLst>
      <p:ext uri="{BB962C8B-B14F-4D97-AF65-F5344CB8AC3E}">
        <p14:creationId xmlns:p14="http://schemas.microsoft.com/office/powerpoint/2010/main" val="17891591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Input Format</a:t>
            </a:r>
            <a:br>
              <a:rPr lang="en-US" dirty="0"/>
            </a:br>
            <a:r>
              <a:rPr lang="en-US" sz="3100" dirty="0"/>
              <a:t>Record Reader</a:t>
            </a:r>
            <a:endParaRPr lang="en-US" dirty="0"/>
          </a:p>
        </p:txBody>
      </p:sp>
      <p:sp>
        <p:nvSpPr>
          <p:cNvPr id="3" name="Content Placeholder 2"/>
          <p:cNvSpPr>
            <a:spLocks noGrp="1"/>
          </p:cNvSpPr>
          <p:nvPr>
            <p:ph idx="1"/>
          </p:nvPr>
        </p:nvSpPr>
        <p:spPr/>
        <p:txBody>
          <a:bodyPr>
            <a:normAutofit/>
          </a:bodyPr>
          <a:lstStyle/>
          <a:p>
            <a:r>
              <a:rPr lang="en-US" dirty="0"/>
              <a:t>The record reader translates an input split generated by input format into records. </a:t>
            </a:r>
          </a:p>
          <a:p>
            <a:r>
              <a:rPr lang="en-US" dirty="0"/>
              <a:t>The purpose of the record reader is to parse the data into records, but not parse the record itself. </a:t>
            </a:r>
          </a:p>
          <a:p>
            <a:r>
              <a:rPr lang="en-US" dirty="0"/>
              <a:t>It passes the data to the mapper in the form of a key/value pair. </a:t>
            </a:r>
          </a:p>
          <a:p>
            <a:r>
              <a:rPr lang="en-US" dirty="0"/>
              <a:t>Usually the key in this context is positional information and the value is the chunk of data that composes a record. </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65</a:t>
            </a:fld>
            <a:endParaRPr lang="en-US" dirty="0"/>
          </a:p>
        </p:txBody>
      </p:sp>
    </p:spTree>
    <p:extLst>
      <p:ext uri="{BB962C8B-B14F-4D97-AF65-F5344CB8AC3E}">
        <p14:creationId xmlns:p14="http://schemas.microsoft.com/office/powerpoint/2010/main" val="31787394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Mapper</a:t>
            </a:r>
          </a:p>
        </p:txBody>
      </p:sp>
      <p:sp>
        <p:nvSpPr>
          <p:cNvPr id="3" name="Content Placeholder 2"/>
          <p:cNvSpPr>
            <a:spLocks noGrp="1"/>
          </p:cNvSpPr>
          <p:nvPr>
            <p:ph idx="1"/>
          </p:nvPr>
        </p:nvSpPr>
        <p:spPr>
          <a:xfrm>
            <a:off x="457200" y="1524000"/>
            <a:ext cx="8229600" cy="4876800"/>
          </a:xfrm>
        </p:spPr>
        <p:txBody>
          <a:bodyPr>
            <a:normAutofit/>
          </a:bodyPr>
          <a:lstStyle/>
          <a:p>
            <a:r>
              <a:rPr lang="en-US" sz="2000" dirty="0"/>
              <a:t>In the mapper, user-provided code is executed on each key/value pair from the record reader to produce zero or more new key/value pairs, called the intermediate pairs. </a:t>
            </a:r>
          </a:p>
          <a:p>
            <a:r>
              <a:rPr lang="en-US" sz="2000" dirty="0"/>
              <a:t>The decision of what is the key and value here is not arbitrary and is very important to what the MapReduce job is accomplishing</a:t>
            </a:r>
          </a:p>
          <a:p>
            <a:r>
              <a:rPr lang="en-US" sz="2000" dirty="0"/>
              <a:t>The key is what the data will be grouped on and the value is the information pertinent to the analysis in the reducer</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66</a:t>
            </a:fld>
            <a:endParaRPr lang="en-US" dirty="0"/>
          </a:p>
        </p:txBody>
      </p:sp>
      <p:pic>
        <p:nvPicPr>
          <p:cNvPr id="6" name="Picture 5">
            <a:extLst>
              <a:ext uri="{FF2B5EF4-FFF2-40B4-BE49-F238E27FC236}">
                <a16:creationId xmlns:a16="http://schemas.microsoft.com/office/drawing/2014/main" id="{8D326F85-AA9B-1042-81B6-7F067EDCEC73}"/>
              </a:ext>
            </a:extLst>
          </p:cNvPr>
          <p:cNvPicPr>
            <a:picLocks noChangeAspect="1"/>
          </p:cNvPicPr>
          <p:nvPr/>
        </p:nvPicPr>
        <p:blipFill rotWithShape="1">
          <a:blip r:embed="rId2"/>
          <a:srcRect t="25160" b="7643"/>
          <a:stretch/>
        </p:blipFill>
        <p:spPr>
          <a:xfrm>
            <a:off x="762000" y="4038600"/>
            <a:ext cx="7620000" cy="2679700"/>
          </a:xfrm>
          <a:prstGeom prst="rect">
            <a:avLst/>
          </a:prstGeom>
        </p:spPr>
      </p:pic>
      <p:sp>
        <p:nvSpPr>
          <p:cNvPr id="7" name="Rectangle 6">
            <a:extLst>
              <a:ext uri="{FF2B5EF4-FFF2-40B4-BE49-F238E27FC236}">
                <a16:creationId xmlns:a16="http://schemas.microsoft.com/office/drawing/2014/main" id="{178D81E7-5628-4B41-A849-02E8BAEA3F07}"/>
              </a:ext>
            </a:extLst>
          </p:cNvPr>
          <p:cNvSpPr/>
          <p:nvPr/>
        </p:nvSpPr>
        <p:spPr>
          <a:xfrm>
            <a:off x="1143000" y="4025900"/>
            <a:ext cx="1219200" cy="2679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HDFS</a:t>
            </a:r>
          </a:p>
          <a:p>
            <a:pPr algn="ctr"/>
            <a:endParaRPr lang="en-US" sz="1400"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8" name="Rectangle 7">
            <a:extLst>
              <a:ext uri="{FF2B5EF4-FFF2-40B4-BE49-F238E27FC236}">
                <a16:creationId xmlns:a16="http://schemas.microsoft.com/office/drawing/2014/main" id="{7805CAFE-75D7-E747-9567-AD0191EB0717}"/>
              </a:ext>
            </a:extLst>
          </p:cNvPr>
          <p:cNvSpPr/>
          <p:nvPr/>
        </p:nvSpPr>
        <p:spPr>
          <a:xfrm>
            <a:off x="1371600" y="4343400"/>
            <a:ext cx="762000" cy="2133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File</a:t>
            </a:r>
          </a:p>
        </p:txBody>
      </p:sp>
      <p:sp>
        <p:nvSpPr>
          <p:cNvPr id="9" name="Rectangle 8">
            <a:extLst>
              <a:ext uri="{FF2B5EF4-FFF2-40B4-BE49-F238E27FC236}">
                <a16:creationId xmlns:a16="http://schemas.microsoft.com/office/drawing/2014/main" id="{21A84FC2-A637-8E43-9A63-C819CED49D80}"/>
              </a:ext>
            </a:extLst>
          </p:cNvPr>
          <p:cNvSpPr/>
          <p:nvPr/>
        </p:nvSpPr>
        <p:spPr>
          <a:xfrm>
            <a:off x="2667000" y="4343400"/>
            <a:ext cx="1066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File </a:t>
            </a:r>
          </a:p>
          <a:p>
            <a:pPr algn="ctr"/>
            <a:r>
              <a:rPr lang="en-US" sz="1050" dirty="0"/>
              <a:t>Block</a:t>
            </a:r>
          </a:p>
        </p:txBody>
      </p:sp>
      <p:sp>
        <p:nvSpPr>
          <p:cNvPr id="11" name="Rectangle 10">
            <a:extLst>
              <a:ext uri="{FF2B5EF4-FFF2-40B4-BE49-F238E27FC236}">
                <a16:creationId xmlns:a16="http://schemas.microsoft.com/office/drawing/2014/main" id="{1EF4BF08-4FA7-3442-8D0D-1F86BE26FCEC}"/>
              </a:ext>
            </a:extLst>
          </p:cNvPr>
          <p:cNvSpPr/>
          <p:nvPr/>
        </p:nvSpPr>
        <p:spPr>
          <a:xfrm>
            <a:off x="2727960" y="5181600"/>
            <a:ext cx="1005840" cy="3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File </a:t>
            </a:r>
          </a:p>
          <a:p>
            <a:pPr algn="ctr"/>
            <a:r>
              <a:rPr lang="en-US" sz="1050" dirty="0"/>
              <a:t>Block</a:t>
            </a:r>
          </a:p>
        </p:txBody>
      </p:sp>
      <p:sp>
        <p:nvSpPr>
          <p:cNvPr id="12" name="Rectangle 11">
            <a:extLst>
              <a:ext uri="{FF2B5EF4-FFF2-40B4-BE49-F238E27FC236}">
                <a16:creationId xmlns:a16="http://schemas.microsoft.com/office/drawing/2014/main" id="{2E5666FF-279A-6542-AC08-52443FAA53F3}"/>
              </a:ext>
            </a:extLst>
          </p:cNvPr>
          <p:cNvSpPr/>
          <p:nvPr/>
        </p:nvSpPr>
        <p:spPr>
          <a:xfrm>
            <a:off x="2667000" y="6096000"/>
            <a:ext cx="1066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File </a:t>
            </a:r>
          </a:p>
          <a:p>
            <a:pPr algn="ctr"/>
            <a:r>
              <a:rPr lang="en-US" sz="1050" dirty="0"/>
              <a:t>Block</a:t>
            </a:r>
          </a:p>
        </p:txBody>
      </p:sp>
    </p:spTree>
    <p:extLst>
      <p:ext uri="{BB962C8B-B14F-4D97-AF65-F5344CB8AC3E}">
        <p14:creationId xmlns:p14="http://schemas.microsoft.com/office/powerpoint/2010/main" val="38198874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9F144-FF97-EB41-A73E-57D1AC0A5CC9}"/>
              </a:ext>
            </a:extLst>
          </p:cNvPr>
          <p:cNvSpPr>
            <a:spLocks noGrp="1"/>
          </p:cNvSpPr>
          <p:nvPr>
            <p:ph type="title"/>
          </p:nvPr>
        </p:nvSpPr>
        <p:spPr/>
        <p:txBody>
          <a:bodyPr/>
          <a:lstStyle/>
          <a:p>
            <a:r>
              <a:rPr lang="en-US" dirty="0"/>
              <a:t>Combiner</a:t>
            </a:r>
          </a:p>
        </p:txBody>
      </p:sp>
      <p:sp>
        <p:nvSpPr>
          <p:cNvPr id="3" name="Content Placeholder 2">
            <a:extLst>
              <a:ext uri="{FF2B5EF4-FFF2-40B4-BE49-F238E27FC236}">
                <a16:creationId xmlns:a16="http://schemas.microsoft.com/office/drawing/2014/main" id="{F28982E1-CB71-CA48-9125-0DF2C44F0562}"/>
              </a:ext>
            </a:extLst>
          </p:cNvPr>
          <p:cNvSpPr>
            <a:spLocks noGrp="1"/>
          </p:cNvSpPr>
          <p:nvPr>
            <p:ph idx="1"/>
          </p:nvPr>
        </p:nvSpPr>
        <p:spPr/>
        <p:txBody>
          <a:bodyPr/>
          <a:lstStyle/>
          <a:p>
            <a:pPr fontAlgn="base"/>
            <a:r>
              <a:rPr lang="en-US" dirty="0"/>
              <a:t>A Combiner does local aggregation of mapper output</a:t>
            </a:r>
          </a:p>
          <a:p>
            <a:pPr fontAlgn="base"/>
            <a:r>
              <a:rPr lang="en-US" dirty="0"/>
              <a:t>This helps to minimize data transfer (network overhead) between mapper and reducer </a:t>
            </a:r>
          </a:p>
          <a:p>
            <a:pPr fontAlgn="base"/>
            <a:r>
              <a:rPr lang="en-US" dirty="0"/>
              <a:t>It also decreases the amount of data that needed to be processed by the reducer.</a:t>
            </a:r>
          </a:p>
          <a:p>
            <a:pPr fontAlgn="base"/>
            <a:r>
              <a:rPr lang="en-US" dirty="0"/>
              <a:t>The result is an increase to MapReduce job performance</a:t>
            </a:r>
          </a:p>
          <a:p>
            <a:pPr fontAlgn="base"/>
            <a:r>
              <a:rPr lang="en-US" dirty="0"/>
              <a:t>But the execution of combiner is not guaranteed </a:t>
            </a:r>
          </a:p>
          <a:p>
            <a:pPr lvl="1" fontAlgn="base"/>
            <a:r>
              <a:rPr lang="en-US" dirty="0"/>
              <a:t>Hadoop may or may not execute a combiner</a:t>
            </a:r>
          </a:p>
          <a:p>
            <a:pPr lvl="1" fontAlgn="base"/>
            <a:r>
              <a:rPr lang="en-US" dirty="0"/>
              <a:t>Also if required it may execute it more than 1 time </a:t>
            </a:r>
          </a:p>
          <a:p>
            <a:pPr lvl="1" fontAlgn="base"/>
            <a:r>
              <a:rPr lang="en-US" b="1" dirty="0"/>
              <a:t>So... combiner can be be executed </a:t>
            </a:r>
            <a:r>
              <a:rPr lang="en-US" b="1" u="sng" dirty="0"/>
              <a:t>zero</a:t>
            </a:r>
            <a:r>
              <a:rPr lang="en-US" b="1" dirty="0"/>
              <a:t>, one or many times </a:t>
            </a:r>
          </a:p>
          <a:p>
            <a:endParaRPr lang="en-US" dirty="0"/>
          </a:p>
        </p:txBody>
      </p:sp>
      <p:sp>
        <p:nvSpPr>
          <p:cNvPr id="4" name="Footer Placeholder 3">
            <a:extLst>
              <a:ext uri="{FF2B5EF4-FFF2-40B4-BE49-F238E27FC236}">
                <a16:creationId xmlns:a16="http://schemas.microsoft.com/office/drawing/2014/main" id="{4A7119AE-460A-7F49-8B5C-C0218811A544}"/>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FEBF3F25-F809-D64C-AC94-6D8CE10870B1}"/>
              </a:ext>
            </a:extLst>
          </p:cNvPr>
          <p:cNvSpPr>
            <a:spLocks noGrp="1"/>
          </p:cNvSpPr>
          <p:nvPr>
            <p:ph type="sldNum" sz="quarter" idx="12"/>
          </p:nvPr>
        </p:nvSpPr>
        <p:spPr/>
        <p:txBody>
          <a:bodyPr/>
          <a:lstStyle/>
          <a:p>
            <a:fld id="{9AA7C465-8597-4488-B68C-958448427716}" type="slidenum">
              <a:rPr lang="en-US" smtClean="0"/>
              <a:t>67</a:t>
            </a:fld>
            <a:endParaRPr lang="en-US" dirty="0"/>
          </a:p>
        </p:txBody>
      </p:sp>
    </p:spTree>
    <p:extLst>
      <p:ext uri="{BB962C8B-B14F-4D97-AF65-F5344CB8AC3E}">
        <p14:creationId xmlns:p14="http://schemas.microsoft.com/office/powerpoint/2010/main" val="1075222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Combiner</a:t>
            </a:r>
          </a:p>
        </p:txBody>
      </p:sp>
      <p:sp>
        <p:nvSpPr>
          <p:cNvPr id="3" name="Content Placeholder 2"/>
          <p:cNvSpPr>
            <a:spLocks noGrp="1"/>
          </p:cNvSpPr>
          <p:nvPr>
            <p:ph idx="1"/>
          </p:nvPr>
        </p:nvSpPr>
        <p:spPr/>
        <p:txBody>
          <a:bodyPr>
            <a:normAutofit fontScale="92500" lnSpcReduction="20000"/>
          </a:bodyPr>
          <a:lstStyle/>
          <a:p>
            <a:r>
              <a:rPr lang="en-US" dirty="0"/>
              <a:t>The combiner, an optional localized reducer, can group data in the map phase</a:t>
            </a:r>
          </a:p>
          <a:p>
            <a:r>
              <a:rPr lang="en-US" dirty="0"/>
              <a:t>It takes the intermediate keys from the mapper and applies a user-provided method to aggregate values in the small scope of that one mapper. </a:t>
            </a:r>
          </a:p>
          <a:p>
            <a:r>
              <a:rPr lang="en-US" dirty="0"/>
              <a:t>For example, because the count of an aggregation is the sum of the counts of each part, you can produce an intermediate count and then sum those intermediate counts for the final result. </a:t>
            </a:r>
          </a:p>
          <a:p>
            <a:r>
              <a:rPr lang="en-US" dirty="0"/>
              <a:t>In many situations, this significantly reduces the amount of data that has to move over the network. </a:t>
            </a:r>
          </a:p>
          <a:p>
            <a:r>
              <a:rPr lang="en-US" dirty="0"/>
              <a:t>Sending (hello world, 3) requires fewer bytes than sending (hello world, 1) three times over the network.</a:t>
            </a:r>
          </a:p>
          <a:p>
            <a:r>
              <a:rPr lang="en-US" dirty="0"/>
              <a:t>A combiner is not guaranteed to execute, so it is an optional part of the overall algorithm</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68</a:t>
            </a:fld>
            <a:endParaRPr lang="en-US" dirty="0"/>
          </a:p>
        </p:txBody>
      </p:sp>
    </p:spTree>
    <p:extLst>
      <p:ext uri="{BB962C8B-B14F-4D97-AF65-F5344CB8AC3E}">
        <p14:creationId xmlns:p14="http://schemas.microsoft.com/office/powerpoint/2010/main" val="9365762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3394312" y="3702749"/>
            <a:ext cx="2057400" cy="17508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400" dirty="0"/>
          </a:p>
          <a:p>
            <a:pPr algn="ctr"/>
            <a:endParaRPr lang="en-US" sz="1400" dirty="0"/>
          </a:p>
          <a:p>
            <a:pPr algn="ctr"/>
            <a:endParaRPr lang="en-US" sz="1400" dirty="0"/>
          </a:p>
          <a:p>
            <a:pPr algn="ctr"/>
            <a:endParaRPr lang="en-US" sz="1400" dirty="0"/>
          </a:p>
          <a:p>
            <a:pPr algn="ctr"/>
            <a:r>
              <a:rPr lang="en-US" sz="1400" dirty="0"/>
              <a:t> </a:t>
            </a:r>
          </a:p>
          <a:p>
            <a:pPr algn="ctr"/>
            <a:endParaRPr lang="en-US" sz="1000" dirty="0"/>
          </a:p>
          <a:p>
            <a:pPr algn="ctr"/>
            <a:endParaRPr lang="en-US" sz="1400" dirty="0"/>
          </a:p>
          <a:p>
            <a:pPr algn="ctr"/>
            <a:r>
              <a:rPr lang="en-US" sz="1400" dirty="0"/>
              <a:t>Data Node</a:t>
            </a:r>
          </a:p>
        </p:txBody>
      </p:sp>
      <p:sp>
        <p:nvSpPr>
          <p:cNvPr id="30" name="Rectangle 29"/>
          <p:cNvSpPr/>
          <p:nvPr/>
        </p:nvSpPr>
        <p:spPr>
          <a:xfrm>
            <a:off x="589077" y="1226710"/>
            <a:ext cx="1520868" cy="491489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2" name="Title 1"/>
          <p:cNvSpPr>
            <a:spLocks noGrp="1"/>
          </p:cNvSpPr>
          <p:nvPr>
            <p:ph type="title"/>
          </p:nvPr>
        </p:nvSpPr>
        <p:spPr>
          <a:xfrm>
            <a:off x="457200" y="147033"/>
            <a:ext cx="8229600" cy="990600"/>
          </a:xfrm>
        </p:spPr>
        <p:txBody>
          <a:bodyPr>
            <a:normAutofit/>
          </a:bodyPr>
          <a:lstStyle/>
          <a:p>
            <a:r>
              <a:rPr lang="en-US" sz="3200" dirty="0"/>
              <a:t>MapReduce Example</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69</a:t>
            </a:fld>
            <a:endParaRPr lang="en-US" dirty="0"/>
          </a:p>
        </p:txBody>
      </p:sp>
      <p:sp>
        <p:nvSpPr>
          <p:cNvPr id="7" name="Rectangle 6"/>
          <p:cNvSpPr/>
          <p:nvPr/>
        </p:nvSpPr>
        <p:spPr>
          <a:xfrm>
            <a:off x="2667000" y="878976"/>
            <a:ext cx="3733800" cy="14739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HDFS File</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5" name="Rectangle 4"/>
          <p:cNvSpPr/>
          <p:nvPr/>
        </p:nvSpPr>
        <p:spPr>
          <a:xfrm>
            <a:off x="2819400" y="1134716"/>
            <a:ext cx="3352800" cy="448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Hadoop Hadoop</a:t>
            </a:r>
          </a:p>
        </p:txBody>
      </p:sp>
      <p:sp>
        <p:nvSpPr>
          <p:cNvPr id="6" name="Rectangle 5"/>
          <p:cNvSpPr/>
          <p:nvPr/>
        </p:nvSpPr>
        <p:spPr>
          <a:xfrm>
            <a:off x="2819400" y="1820516"/>
            <a:ext cx="3352800" cy="448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sad sad</a:t>
            </a:r>
          </a:p>
        </p:txBody>
      </p:sp>
      <p:sp>
        <p:nvSpPr>
          <p:cNvPr id="8" name="Rectangle 7"/>
          <p:cNvSpPr/>
          <p:nvPr/>
        </p:nvSpPr>
        <p:spPr>
          <a:xfrm>
            <a:off x="673120" y="2349126"/>
            <a:ext cx="1295554" cy="5647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&lt;Hadoop, 1&gt;</a:t>
            </a:r>
          </a:p>
          <a:p>
            <a:pPr algn="ctr"/>
            <a:r>
              <a:rPr lang="en-US" sz="1400" dirty="0"/>
              <a:t>&lt;Hadoop, 1&gt;</a:t>
            </a:r>
          </a:p>
        </p:txBody>
      </p:sp>
      <p:sp>
        <p:nvSpPr>
          <p:cNvPr id="10" name="Rectangle 9"/>
          <p:cNvSpPr/>
          <p:nvPr/>
        </p:nvSpPr>
        <p:spPr>
          <a:xfrm>
            <a:off x="3249292" y="5683802"/>
            <a:ext cx="2514600" cy="108182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HDFS File</a:t>
            </a:r>
          </a:p>
          <a:p>
            <a:pPr algn="ctr"/>
            <a:endParaRPr lang="en-US" sz="1400" dirty="0"/>
          </a:p>
          <a:p>
            <a:pPr algn="ctr"/>
            <a:endParaRPr lang="en-US" sz="1400" dirty="0"/>
          </a:p>
          <a:p>
            <a:pPr algn="ctr"/>
            <a:endParaRPr lang="en-US" sz="1400" dirty="0"/>
          </a:p>
        </p:txBody>
      </p:sp>
      <p:cxnSp>
        <p:nvCxnSpPr>
          <p:cNvPr id="13" name="Elbow Connector 12"/>
          <p:cNvCxnSpPr>
            <a:cxnSpLocks/>
            <a:stCxn id="5" idx="1"/>
            <a:endCxn id="8" idx="0"/>
          </p:cNvCxnSpPr>
          <p:nvPr/>
        </p:nvCxnSpPr>
        <p:spPr>
          <a:xfrm rot="10800000" flipV="1">
            <a:off x="1320898" y="1359016"/>
            <a:ext cx="1498503" cy="990109"/>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776386" y="4591990"/>
            <a:ext cx="1371600" cy="47047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t>Reducer</a:t>
            </a:r>
          </a:p>
        </p:txBody>
      </p:sp>
      <p:sp>
        <p:nvSpPr>
          <p:cNvPr id="17" name="Rectangle 16"/>
          <p:cNvSpPr/>
          <p:nvPr/>
        </p:nvSpPr>
        <p:spPr>
          <a:xfrm>
            <a:off x="778354" y="1504140"/>
            <a:ext cx="1013912" cy="5825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t>Mapper</a:t>
            </a:r>
          </a:p>
        </p:txBody>
      </p:sp>
      <p:sp>
        <p:nvSpPr>
          <p:cNvPr id="28" name="Rectangle 27"/>
          <p:cNvSpPr/>
          <p:nvPr/>
        </p:nvSpPr>
        <p:spPr>
          <a:xfrm>
            <a:off x="2743200" y="1210916"/>
            <a:ext cx="609600" cy="32042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050" dirty="0"/>
              <a:t>Block </a:t>
            </a:r>
          </a:p>
          <a:p>
            <a:pPr algn="ctr"/>
            <a:r>
              <a:rPr lang="en-US" sz="1050" dirty="0"/>
              <a:t>1</a:t>
            </a:r>
          </a:p>
        </p:txBody>
      </p:sp>
      <p:sp>
        <p:nvSpPr>
          <p:cNvPr id="29" name="Rectangle 28"/>
          <p:cNvSpPr/>
          <p:nvPr/>
        </p:nvSpPr>
        <p:spPr>
          <a:xfrm>
            <a:off x="2743200" y="1896716"/>
            <a:ext cx="609600" cy="32042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050" dirty="0"/>
              <a:t>Block </a:t>
            </a:r>
          </a:p>
          <a:p>
            <a:pPr algn="ctr"/>
            <a:r>
              <a:rPr lang="en-US" sz="1050" dirty="0"/>
              <a:t>2</a:t>
            </a:r>
          </a:p>
        </p:txBody>
      </p:sp>
      <p:sp>
        <p:nvSpPr>
          <p:cNvPr id="34" name="Rectangle 33">
            <a:extLst>
              <a:ext uri="{FF2B5EF4-FFF2-40B4-BE49-F238E27FC236}">
                <a16:creationId xmlns:a16="http://schemas.microsoft.com/office/drawing/2014/main" id="{9AB8D3E0-CCE5-184D-89BA-793739FC68B9}"/>
              </a:ext>
            </a:extLst>
          </p:cNvPr>
          <p:cNvSpPr/>
          <p:nvPr/>
        </p:nvSpPr>
        <p:spPr>
          <a:xfrm>
            <a:off x="7086600" y="1015227"/>
            <a:ext cx="1520868" cy="51135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Data Node</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35" name="Rectangle 34">
            <a:extLst>
              <a:ext uri="{FF2B5EF4-FFF2-40B4-BE49-F238E27FC236}">
                <a16:creationId xmlns:a16="http://schemas.microsoft.com/office/drawing/2014/main" id="{87BD34A8-4ECC-C24F-B278-8E7F736BF4FA}"/>
              </a:ext>
            </a:extLst>
          </p:cNvPr>
          <p:cNvSpPr/>
          <p:nvPr/>
        </p:nvSpPr>
        <p:spPr>
          <a:xfrm>
            <a:off x="7186572" y="2292218"/>
            <a:ext cx="1295554" cy="4332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00" dirty="0"/>
              <a:t>&lt;sad, 1&gt;</a:t>
            </a:r>
          </a:p>
          <a:p>
            <a:pPr algn="ctr"/>
            <a:r>
              <a:rPr lang="en-US" sz="1300" dirty="0"/>
              <a:t>&lt;sad, 1&gt;</a:t>
            </a:r>
          </a:p>
        </p:txBody>
      </p:sp>
      <p:sp>
        <p:nvSpPr>
          <p:cNvPr id="36" name="Rectangle 35">
            <a:extLst>
              <a:ext uri="{FF2B5EF4-FFF2-40B4-BE49-F238E27FC236}">
                <a16:creationId xmlns:a16="http://schemas.microsoft.com/office/drawing/2014/main" id="{FC30A2DE-2EA5-B140-8191-C955912422D4}"/>
              </a:ext>
            </a:extLst>
          </p:cNvPr>
          <p:cNvSpPr/>
          <p:nvPr/>
        </p:nvSpPr>
        <p:spPr>
          <a:xfrm>
            <a:off x="7288756" y="1434327"/>
            <a:ext cx="1013912" cy="5825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t>Mapper</a:t>
            </a:r>
          </a:p>
        </p:txBody>
      </p:sp>
      <p:cxnSp>
        <p:nvCxnSpPr>
          <p:cNvPr id="15" name="Elbow Connector 14"/>
          <p:cNvCxnSpPr>
            <a:cxnSpLocks/>
            <a:stCxn id="6" idx="3"/>
            <a:endCxn id="36" idx="1"/>
          </p:cNvCxnSpPr>
          <p:nvPr/>
        </p:nvCxnSpPr>
        <p:spPr>
          <a:xfrm flipV="1">
            <a:off x="6172200" y="1725600"/>
            <a:ext cx="1116556" cy="319217"/>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D2587AA-3C3D-254D-B96C-7817DA1B4690}"/>
              </a:ext>
            </a:extLst>
          </p:cNvPr>
          <p:cNvSpPr/>
          <p:nvPr/>
        </p:nvSpPr>
        <p:spPr>
          <a:xfrm>
            <a:off x="3580660" y="3867416"/>
            <a:ext cx="1752600" cy="45837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&lt;sad, {2}&gt; </a:t>
            </a:r>
          </a:p>
          <a:p>
            <a:pPr algn="ctr"/>
            <a:r>
              <a:rPr lang="en-US" sz="1200" dirty="0"/>
              <a:t>&lt;Hadoop, {2}&gt;</a:t>
            </a:r>
          </a:p>
        </p:txBody>
      </p:sp>
      <p:sp>
        <p:nvSpPr>
          <p:cNvPr id="51" name="Rectangle 50">
            <a:extLst>
              <a:ext uri="{FF2B5EF4-FFF2-40B4-BE49-F238E27FC236}">
                <a16:creationId xmlns:a16="http://schemas.microsoft.com/office/drawing/2014/main" id="{5639BE7F-BB76-CA40-81AF-308B04E13B24}"/>
              </a:ext>
            </a:extLst>
          </p:cNvPr>
          <p:cNvSpPr/>
          <p:nvPr/>
        </p:nvSpPr>
        <p:spPr>
          <a:xfrm>
            <a:off x="3632351" y="6157630"/>
            <a:ext cx="1581226" cy="4953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&lt;sad, 2)</a:t>
            </a:r>
          </a:p>
          <a:p>
            <a:pPr algn="ctr"/>
            <a:r>
              <a:rPr lang="en-US" sz="1400" dirty="0"/>
              <a:t>&lt;Hadoop, 2&gt;</a:t>
            </a:r>
          </a:p>
        </p:txBody>
      </p:sp>
      <p:cxnSp>
        <p:nvCxnSpPr>
          <p:cNvPr id="53" name="Elbow Connector 52">
            <a:extLst>
              <a:ext uri="{FF2B5EF4-FFF2-40B4-BE49-F238E27FC236}">
                <a16:creationId xmlns:a16="http://schemas.microsoft.com/office/drawing/2014/main" id="{1CA94D3A-FB9D-8246-A6A7-5030C6128A8F}"/>
              </a:ext>
            </a:extLst>
          </p:cNvPr>
          <p:cNvCxnSpPr>
            <a:cxnSpLocks/>
            <a:stCxn id="44" idx="2"/>
            <a:endCxn id="16" idx="0"/>
          </p:cNvCxnSpPr>
          <p:nvPr/>
        </p:nvCxnSpPr>
        <p:spPr>
          <a:xfrm rot="16200000" flipH="1">
            <a:off x="4326476" y="4456279"/>
            <a:ext cx="266195" cy="5226"/>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EF79FB8-7923-1247-B22B-91D6678CC31F}"/>
              </a:ext>
            </a:extLst>
          </p:cNvPr>
          <p:cNvSpPr/>
          <p:nvPr/>
        </p:nvSpPr>
        <p:spPr>
          <a:xfrm>
            <a:off x="791233" y="3154030"/>
            <a:ext cx="1032586" cy="451394"/>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Internal Grouping</a:t>
            </a:r>
          </a:p>
        </p:txBody>
      </p:sp>
      <p:sp>
        <p:nvSpPr>
          <p:cNvPr id="37" name="Rectangle 36">
            <a:extLst>
              <a:ext uri="{FF2B5EF4-FFF2-40B4-BE49-F238E27FC236}">
                <a16:creationId xmlns:a16="http://schemas.microsoft.com/office/drawing/2014/main" id="{4CC0399E-06AD-ED4D-9AD0-B3EE8839C898}"/>
              </a:ext>
            </a:extLst>
          </p:cNvPr>
          <p:cNvSpPr/>
          <p:nvPr/>
        </p:nvSpPr>
        <p:spPr>
          <a:xfrm>
            <a:off x="804281" y="4534606"/>
            <a:ext cx="1013912" cy="5825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t>Combiner</a:t>
            </a:r>
          </a:p>
        </p:txBody>
      </p:sp>
      <p:sp>
        <p:nvSpPr>
          <p:cNvPr id="38" name="Rectangle 37">
            <a:extLst>
              <a:ext uri="{FF2B5EF4-FFF2-40B4-BE49-F238E27FC236}">
                <a16:creationId xmlns:a16="http://schemas.microsoft.com/office/drawing/2014/main" id="{94659784-194E-7643-9B0F-3BC1B201235C}"/>
              </a:ext>
            </a:extLst>
          </p:cNvPr>
          <p:cNvSpPr/>
          <p:nvPr/>
        </p:nvSpPr>
        <p:spPr>
          <a:xfrm>
            <a:off x="701734" y="3866702"/>
            <a:ext cx="1295554" cy="4534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&lt;Hadoop, {1, 1}&gt;</a:t>
            </a:r>
          </a:p>
        </p:txBody>
      </p:sp>
      <p:sp>
        <p:nvSpPr>
          <p:cNvPr id="39" name="Rectangle 38">
            <a:extLst>
              <a:ext uri="{FF2B5EF4-FFF2-40B4-BE49-F238E27FC236}">
                <a16:creationId xmlns:a16="http://schemas.microsoft.com/office/drawing/2014/main" id="{D2DEFA45-34B5-264E-A994-EAC96F14FE86}"/>
              </a:ext>
            </a:extLst>
          </p:cNvPr>
          <p:cNvSpPr/>
          <p:nvPr/>
        </p:nvSpPr>
        <p:spPr>
          <a:xfrm>
            <a:off x="673120" y="5378431"/>
            <a:ext cx="1295554" cy="5647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&lt;Hadoop, 2}&gt;</a:t>
            </a:r>
          </a:p>
        </p:txBody>
      </p:sp>
      <p:sp>
        <p:nvSpPr>
          <p:cNvPr id="46" name="Rectangle 45">
            <a:extLst>
              <a:ext uri="{FF2B5EF4-FFF2-40B4-BE49-F238E27FC236}">
                <a16:creationId xmlns:a16="http://schemas.microsoft.com/office/drawing/2014/main" id="{E88200D3-229F-0C44-898E-98F413CC049D}"/>
              </a:ext>
            </a:extLst>
          </p:cNvPr>
          <p:cNvSpPr/>
          <p:nvPr/>
        </p:nvSpPr>
        <p:spPr>
          <a:xfrm>
            <a:off x="7318854" y="2967061"/>
            <a:ext cx="1032586" cy="461939"/>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Internal Grouping</a:t>
            </a:r>
          </a:p>
        </p:txBody>
      </p:sp>
      <p:sp>
        <p:nvSpPr>
          <p:cNvPr id="48" name="Rectangle 47">
            <a:extLst>
              <a:ext uri="{FF2B5EF4-FFF2-40B4-BE49-F238E27FC236}">
                <a16:creationId xmlns:a16="http://schemas.microsoft.com/office/drawing/2014/main" id="{86ECFE9A-5652-D341-A27C-C4947F5D6140}"/>
              </a:ext>
            </a:extLst>
          </p:cNvPr>
          <p:cNvSpPr/>
          <p:nvPr/>
        </p:nvSpPr>
        <p:spPr>
          <a:xfrm>
            <a:off x="7331733" y="4416547"/>
            <a:ext cx="1013912" cy="5825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t>Combiner</a:t>
            </a:r>
          </a:p>
        </p:txBody>
      </p:sp>
      <p:sp>
        <p:nvSpPr>
          <p:cNvPr id="49" name="Rectangle 48">
            <a:extLst>
              <a:ext uri="{FF2B5EF4-FFF2-40B4-BE49-F238E27FC236}">
                <a16:creationId xmlns:a16="http://schemas.microsoft.com/office/drawing/2014/main" id="{F994DDBA-3864-9C44-9665-E358A58A13B8}"/>
              </a:ext>
            </a:extLst>
          </p:cNvPr>
          <p:cNvSpPr/>
          <p:nvPr/>
        </p:nvSpPr>
        <p:spPr>
          <a:xfrm>
            <a:off x="7216307" y="3714675"/>
            <a:ext cx="1295554" cy="4332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&lt;sad, {1, 1}&gt;</a:t>
            </a:r>
          </a:p>
        </p:txBody>
      </p:sp>
      <p:sp>
        <p:nvSpPr>
          <p:cNvPr id="50" name="Rectangle 49">
            <a:extLst>
              <a:ext uri="{FF2B5EF4-FFF2-40B4-BE49-F238E27FC236}">
                <a16:creationId xmlns:a16="http://schemas.microsoft.com/office/drawing/2014/main" id="{340D0D9A-9E23-7E43-A3BF-D18F9E04FBDC}"/>
              </a:ext>
            </a:extLst>
          </p:cNvPr>
          <p:cNvSpPr/>
          <p:nvPr/>
        </p:nvSpPr>
        <p:spPr>
          <a:xfrm>
            <a:off x="7187693" y="5273251"/>
            <a:ext cx="1295554" cy="5647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&lt;sad, 2}&gt;</a:t>
            </a:r>
          </a:p>
        </p:txBody>
      </p:sp>
      <p:sp>
        <p:nvSpPr>
          <p:cNvPr id="52" name="Rectangle 51">
            <a:extLst>
              <a:ext uri="{FF2B5EF4-FFF2-40B4-BE49-F238E27FC236}">
                <a16:creationId xmlns:a16="http://schemas.microsoft.com/office/drawing/2014/main" id="{7A2C2FAF-B65E-0340-B18A-BB95C07C0AE2}"/>
              </a:ext>
            </a:extLst>
          </p:cNvPr>
          <p:cNvSpPr/>
          <p:nvPr/>
        </p:nvSpPr>
        <p:spPr>
          <a:xfrm>
            <a:off x="2097066" y="2482726"/>
            <a:ext cx="4958064" cy="928071"/>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Shuffle and Sort</a:t>
            </a:r>
          </a:p>
          <a:p>
            <a:pPr algn="ctr"/>
            <a:r>
              <a:rPr lang="en-US" sz="1200" dirty="0"/>
              <a:t>(2 key-value pairs move </a:t>
            </a:r>
          </a:p>
          <a:p>
            <a:pPr algn="ctr"/>
            <a:r>
              <a:rPr lang="en-US" sz="1200" dirty="0"/>
              <a:t>across the network)</a:t>
            </a:r>
          </a:p>
        </p:txBody>
      </p:sp>
      <p:sp>
        <p:nvSpPr>
          <p:cNvPr id="54" name="Rectangle 53">
            <a:extLst>
              <a:ext uri="{FF2B5EF4-FFF2-40B4-BE49-F238E27FC236}">
                <a16:creationId xmlns:a16="http://schemas.microsoft.com/office/drawing/2014/main" id="{10909D0A-9280-BD46-B6BD-CDB0F964D2AE}"/>
              </a:ext>
            </a:extLst>
          </p:cNvPr>
          <p:cNvSpPr/>
          <p:nvPr/>
        </p:nvSpPr>
        <p:spPr>
          <a:xfrm>
            <a:off x="2542268" y="2751106"/>
            <a:ext cx="1180640" cy="41922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&lt;Hadoop, 2&gt;</a:t>
            </a:r>
          </a:p>
        </p:txBody>
      </p:sp>
      <p:sp>
        <p:nvSpPr>
          <p:cNvPr id="55" name="Rectangle 54">
            <a:extLst>
              <a:ext uri="{FF2B5EF4-FFF2-40B4-BE49-F238E27FC236}">
                <a16:creationId xmlns:a16="http://schemas.microsoft.com/office/drawing/2014/main" id="{69002A5A-0970-5F4F-9CCC-9B1721F2F102}"/>
              </a:ext>
            </a:extLst>
          </p:cNvPr>
          <p:cNvSpPr/>
          <p:nvPr/>
        </p:nvSpPr>
        <p:spPr>
          <a:xfrm>
            <a:off x="5478513" y="2748920"/>
            <a:ext cx="1081222" cy="41922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&lt;sad, 2&gt;</a:t>
            </a:r>
          </a:p>
        </p:txBody>
      </p:sp>
      <p:cxnSp>
        <p:nvCxnSpPr>
          <p:cNvPr id="58" name="Elbow Connector 57">
            <a:extLst>
              <a:ext uri="{FF2B5EF4-FFF2-40B4-BE49-F238E27FC236}">
                <a16:creationId xmlns:a16="http://schemas.microsoft.com/office/drawing/2014/main" id="{CE6D4F2D-0726-6D4D-B0EA-8C6E0F3421A7}"/>
              </a:ext>
            </a:extLst>
          </p:cNvPr>
          <p:cNvCxnSpPr>
            <a:cxnSpLocks/>
            <a:stCxn id="8" idx="2"/>
            <a:endCxn id="31" idx="0"/>
          </p:cNvCxnSpPr>
          <p:nvPr/>
        </p:nvCxnSpPr>
        <p:spPr>
          <a:xfrm rot="5400000">
            <a:off x="1194117" y="3027250"/>
            <a:ext cx="240190" cy="13371"/>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E66C76FF-142F-564E-B54B-0C525163989F}"/>
              </a:ext>
            </a:extLst>
          </p:cNvPr>
          <p:cNvCxnSpPr>
            <a:cxnSpLocks/>
          </p:cNvCxnSpPr>
          <p:nvPr/>
        </p:nvCxnSpPr>
        <p:spPr>
          <a:xfrm rot="5400000">
            <a:off x="1204848" y="3746322"/>
            <a:ext cx="240190" cy="13371"/>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F9449062-68CF-154D-B5CF-F411B91E106D}"/>
              </a:ext>
            </a:extLst>
          </p:cNvPr>
          <p:cNvCxnSpPr>
            <a:cxnSpLocks/>
          </p:cNvCxnSpPr>
          <p:nvPr/>
        </p:nvCxnSpPr>
        <p:spPr>
          <a:xfrm rot="5400000">
            <a:off x="1230606" y="4416020"/>
            <a:ext cx="240190" cy="13371"/>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D5850CB7-CBC5-1749-B753-18BEC8577D8B}"/>
              </a:ext>
            </a:extLst>
          </p:cNvPr>
          <p:cNvCxnSpPr>
            <a:cxnSpLocks/>
          </p:cNvCxnSpPr>
          <p:nvPr/>
        </p:nvCxnSpPr>
        <p:spPr>
          <a:xfrm rot="5400000">
            <a:off x="1256364" y="5253148"/>
            <a:ext cx="240190" cy="13371"/>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3D92E240-71E0-1A4B-A8AF-7F0329D243ED}"/>
              </a:ext>
            </a:extLst>
          </p:cNvPr>
          <p:cNvCxnSpPr>
            <a:cxnSpLocks/>
            <a:stCxn id="39" idx="3"/>
            <a:endCxn id="54" idx="1"/>
          </p:cNvCxnSpPr>
          <p:nvPr/>
        </p:nvCxnSpPr>
        <p:spPr>
          <a:xfrm flipV="1">
            <a:off x="1968674" y="2960720"/>
            <a:ext cx="573594" cy="2700068"/>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23565076-BEE7-B445-B982-08C8F14C4274}"/>
              </a:ext>
            </a:extLst>
          </p:cNvPr>
          <p:cNvCxnSpPr>
            <a:cxnSpLocks/>
            <a:stCxn id="50" idx="1"/>
            <a:endCxn id="55" idx="3"/>
          </p:cNvCxnSpPr>
          <p:nvPr/>
        </p:nvCxnSpPr>
        <p:spPr>
          <a:xfrm rot="10800000">
            <a:off x="6559735" y="2958534"/>
            <a:ext cx="627958" cy="2597074"/>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FF97EFD2-547E-7942-ABA7-3B80695EDC5B}"/>
              </a:ext>
            </a:extLst>
          </p:cNvPr>
          <p:cNvCxnSpPr>
            <a:cxnSpLocks/>
          </p:cNvCxnSpPr>
          <p:nvPr/>
        </p:nvCxnSpPr>
        <p:spPr>
          <a:xfrm rot="5400000">
            <a:off x="7721566" y="2149343"/>
            <a:ext cx="240190" cy="13371"/>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5561258F-2470-6942-A2D6-1630C719B7D4}"/>
              </a:ext>
            </a:extLst>
          </p:cNvPr>
          <p:cNvCxnSpPr>
            <a:cxnSpLocks/>
          </p:cNvCxnSpPr>
          <p:nvPr/>
        </p:nvCxnSpPr>
        <p:spPr>
          <a:xfrm rot="5400000">
            <a:off x="7721568" y="2844799"/>
            <a:ext cx="240190" cy="13371"/>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7" name="Elbow Connector 66">
            <a:extLst>
              <a:ext uri="{FF2B5EF4-FFF2-40B4-BE49-F238E27FC236}">
                <a16:creationId xmlns:a16="http://schemas.microsoft.com/office/drawing/2014/main" id="{2FDAE5CD-4247-F343-BF6D-DF6141532B51}"/>
              </a:ext>
            </a:extLst>
          </p:cNvPr>
          <p:cNvCxnSpPr>
            <a:cxnSpLocks/>
          </p:cNvCxnSpPr>
          <p:nvPr/>
        </p:nvCxnSpPr>
        <p:spPr>
          <a:xfrm rot="5400000">
            <a:off x="7732299" y="3563868"/>
            <a:ext cx="240190" cy="13371"/>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AD5CEAD3-4977-4141-A595-AEA38ADBD974}"/>
              </a:ext>
            </a:extLst>
          </p:cNvPr>
          <p:cNvCxnSpPr>
            <a:cxnSpLocks/>
          </p:cNvCxnSpPr>
          <p:nvPr/>
        </p:nvCxnSpPr>
        <p:spPr>
          <a:xfrm rot="5400000">
            <a:off x="7745178" y="4272206"/>
            <a:ext cx="240190" cy="13371"/>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B0C505D4-0044-FB48-907A-0737E5E9C370}"/>
              </a:ext>
            </a:extLst>
          </p:cNvPr>
          <p:cNvCxnSpPr>
            <a:cxnSpLocks/>
          </p:cNvCxnSpPr>
          <p:nvPr/>
        </p:nvCxnSpPr>
        <p:spPr>
          <a:xfrm rot="5400000">
            <a:off x="7730151" y="5120065"/>
            <a:ext cx="240190" cy="13371"/>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13C76ABC-884B-834A-AE15-4A30C5F7BE13}"/>
              </a:ext>
            </a:extLst>
          </p:cNvPr>
          <p:cNvCxnSpPr>
            <a:cxnSpLocks/>
          </p:cNvCxnSpPr>
          <p:nvPr/>
        </p:nvCxnSpPr>
        <p:spPr>
          <a:xfrm rot="5400000">
            <a:off x="4345145" y="3525234"/>
            <a:ext cx="240190" cy="13371"/>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EE4A8FD0-9CD2-4F4A-B456-B1F95773D0A5}"/>
              </a:ext>
            </a:extLst>
          </p:cNvPr>
          <p:cNvCxnSpPr>
            <a:cxnSpLocks/>
            <a:stCxn id="16" idx="1"/>
            <a:endCxn id="51" idx="1"/>
          </p:cNvCxnSpPr>
          <p:nvPr/>
        </p:nvCxnSpPr>
        <p:spPr>
          <a:xfrm rot="10800000" flipV="1">
            <a:off x="3632352" y="4827226"/>
            <a:ext cx="144035" cy="1578092"/>
          </a:xfrm>
          <a:prstGeom prst="bentConnector3">
            <a:avLst>
              <a:gd name="adj1" fmla="val 526955"/>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086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6DB74-3CA4-EE4D-B13B-6CBF75D25E42}"/>
              </a:ext>
            </a:extLst>
          </p:cNvPr>
          <p:cNvSpPr>
            <a:spLocks noGrp="1"/>
          </p:cNvSpPr>
          <p:nvPr>
            <p:ph type="title"/>
          </p:nvPr>
        </p:nvSpPr>
        <p:spPr/>
        <p:txBody>
          <a:bodyPr>
            <a:noAutofit/>
          </a:bodyPr>
          <a:lstStyle/>
          <a:p>
            <a:r>
              <a:rPr lang="en-US" sz="3200" dirty="0"/>
              <a:t>Programming the Batch Data Analysis Process</a:t>
            </a:r>
          </a:p>
        </p:txBody>
      </p:sp>
      <p:sp>
        <p:nvSpPr>
          <p:cNvPr id="3" name="Content Placeholder 2">
            <a:extLst>
              <a:ext uri="{FF2B5EF4-FFF2-40B4-BE49-F238E27FC236}">
                <a16:creationId xmlns:a16="http://schemas.microsoft.com/office/drawing/2014/main" id="{6B45F437-CED5-4042-A836-6DCB78ED0D37}"/>
              </a:ext>
            </a:extLst>
          </p:cNvPr>
          <p:cNvSpPr>
            <a:spLocks noGrp="1"/>
          </p:cNvSpPr>
          <p:nvPr>
            <p:ph idx="1"/>
          </p:nvPr>
        </p:nvSpPr>
        <p:spPr/>
        <p:txBody>
          <a:bodyPr/>
          <a:lstStyle/>
          <a:p>
            <a:r>
              <a:rPr lang="en-US" dirty="0"/>
              <a:t>Batch data analysis…</a:t>
            </a:r>
          </a:p>
          <a:p>
            <a:pPr lvl="1"/>
            <a:r>
              <a:rPr lang="en-US" dirty="0"/>
              <a:t>Input is read from one or more files or S3 objects</a:t>
            </a:r>
          </a:p>
          <a:p>
            <a:pPr lvl="1"/>
            <a:r>
              <a:rPr lang="en-US" dirty="0"/>
              <a:t>Output is written to one or more files or S3 objects</a:t>
            </a:r>
          </a:p>
          <a:p>
            <a:r>
              <a:rPr lang="en-US" dirty="0"/>
              <a:t>For a small to moderate volume of data</a:t>
            </a:r>
          </a:p>
          <a:p>
            <a:pPr lvl="1"/>
            <a:r>
              <a:rPr lang="en-US" dirty="0"/>
              <a:t>Design and code a sequential process on one server</a:t>
            </a:r>
          </a:p>
          <a:p>
            <a:pPr lvl="1"/>
            <a:r>
              <a:rPr lang="en-US" dirty="0"/>
              <a:t>Input and output files are read/written using native OS file operations</a:t>
            </a:r>
          </a:p>
          <a:p>
            <a:r>
              <a:rPr lang="en-US" dirty="0"/>
              <a:t>For a large volume of data</a:t>
            </a:r>
          </a:p>
          <a:p>
            <a:pPr lvl="1"/>
            <a:r>
              <a:rPr lang="en-US" dirty="0"/>
              <a:t>Design and code parallel processes on a cluster of servers/VMs</a:t>
            </a:r>
          </a:p>
          <a:p>
            <a:pPr lvl="1"/>
            <a:r>
              <a:rPr lang="en-US" dirty="0"/>
              <a:t>Use a parallel batch execution engine to organize the flow of computation across the cluster</a:t>
            </a:r>
          </a:p>
          <a:p>
            <a:pPr lvl="1"/>
            <a:r>
              <a:rPr lang="en-US" dirty="0"/>
              <a:t>Uses a distributed file system or high capacity object store</a:t>
            </a:r>
          </a:p>
        </p:txBody>
      </p:sp>
      <p:sp>
        <p:nvSpPr>
          <p:cNvPr id="4" name="Footer Placeholder 3">
            <a:extLst>
              <a:ext uri="{FF2B5EF4-FFF2-40B4-BE49-F238E27FC236}">
                <a16:creationId xmlns:a16="http://schemas.microsoft.com/office/drawing/2014/main" id="{997C6F0E-E32A-B244-82B8-A0F099794F5F}"/>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FC79ED0D-6F78-3D4C-9174-D0BBD62CF445}"/>
              </a:ext>
            </a:extLst>
          </p:cNvPr>
          <p:cNvSpPr>
            <a:spLocks noGrp="1"/>
          </p:cNvSpPr>
          <p:nvPr>
            <p:ph type="sldNum" sz="quarter" idx="12"/>
          </p:nvPr>
        </p:nvSpPr>
        <p:spPr/>
        <p:txBody>
          <a:bodyPr/>
          <a:lstStyle/>
          <a:p>
            <a:fld id="{9AA7C465-8597-4488-B68C-958448427716}" type="slidenum">
              <a:rPr lang="en-US" smtClean="0"/>
              <a:t>7</a:t>
            </a:fld>
            <a:endParaRPr lang="en-US" dirty="0"/>
          </a:p>
        </p:txBody>
      </p:sp>
    </p:spTree>
    <p:extLst>
      <p:ext uri="{BB962C8B-B14F-4D97-AF65-F5344CB8AC3E}">
        <p14:creationId xmlns:p14="http://schemas.microsoft.com/office/powerpoint/2010/main" val="1570829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Combiner</a:t>
            </a:r>
            <a:br>
              <a:rPr lang="en-US" dirty="0"/>
            </a:br>
            <a:r>
              <a:rPr lang="en-US" sz="3100" dirty="0"/>
              <a:t>Word Count Example</a:t>
            </a:r>
          </a:p>
        </p:txBody>
      </p:sp>
      <p:sp>
        <p:nvSpPr>
          <p:cNvPr id="12" name="Content Placeholder 11"/>
          <p:cNvSpPr>
            <a:spLocks noGrp="1"/>
          </p:cNvSpPr>
          <p:nvPr>
            <p:ph idx="1"/>
          </p:nvPr>
        </p:nvSpPr>
        <p:spPr>
          <a:xfrm>
            <a:off x="457200" y="1524000"/>
            <a:ext cx="8229600" cy="4876800"/>
          </a:xfrm>
        </p:spPr>
        <p:txBody>
          <a:bodyPr>
            <a:noAutofit/>
          </a:bodyPr>
          <a:lstStyle/>
          <a:p>
            <a:pPr marL="0" indent="0">
              <a:buNone/>
            </a:pPr>
            <a:r>
              <a:rPr lang="en-US" sz="1500" dirty="0">
                <a:latin typeface="Courier"/>
                <a:cs typeface="Courier"/>
              </a:rPr>
              <a:t>from </a:t>
            </a:r>
            <a:r>
              <a:rPr lang="en-US" sz="1500" dirty="0" err="1">
                <a:latin typeface="Courier"/>
                <a:cs typeface="Courier"/>
              </a:rPr>
              <a:t>mrjob.job</a:t>
            </a:r>
            <a:r>
              <a:rPr lang="en-US" sz="1500" dirty="0">
                <a:latin typeface="Courier"/>
                <a:cs typeface="Courier"/>
              </a:rPr>
              <a:t> import </a:t>
            </a:r>
            <a:r>
              <a:rPr lang="en-US" sz="1500" dirty="0" err="1">
                <a:latin typeface="Courier"/>
                <a:cs typeface="Courier"/>
              </a:rPr>
              <a:t>MRJob</a:t>
            </a:r>
            <a:endParaRPr lang="en-US" sz="1500" dirty="0">
              <a:latin typeface="Courier"/>
              <a:cs typeface="Courier"/>
            </a:endParaRPr>
          </a:p>
          <a:p>
            <a:pPr marL="0" indent="0">
              <a:buNone/>
            </a:pPr>
            <a:r>
              <a:rPr lang="en-US" sz="1500" dirty="0">
                <a:latin typeface="Courier"/>
                <a:cs typeface="Courier"/>
              </a:rPr>
              <a:t>import re</a:t>
            </a:r>
          </a:p>
          <a:p>
            <a:pPr marL="0" indent="0">
              <a:buNone/>
            </a:pPr>
            <a:endParaRPr lang="en-US" sz="1500" dirty="0">
              <a:latin typeface="Courier"/>
              <a:cs typeface="Courier"/>
            </a:endParaRPr>
          </a:p>
          <a:p>
            <a:pPr marL="0" indent="0">
              <a:buNone/>
            </a:pPr>
            <a:r>
              <a:rPr lang="en-US" sz="1500" dirty="0">
                <a:latin typeface="Courier"/>
                <a:cs typeface="Courier"/>
              </a:rPr>
              <a:t>WORD_RE = </a:t>
            </a:r>
            <a:r>
              <a:rPr lang="en-US" sz="1500" dirty="0" err="1">
                <a:latin typeface="Courier"/>
                <a:cs typeface="Courier"/>
              </a:rPr>
              <a:t>re.compile</a:t>
            </a:r>
            <a:r>
              <a:rPr lang="en-US" sz="1500" dirty="0">
                <a:latin typeface="Courier"/>
                <a:cs typeface="Courier"/>
              </a:rPr>
              <a:t>(r"[\w']+")</a:t>
            </a:r>
          </a:p>
          <a:p>
            <a:pPr marL="0" indent="0">
              <a:buNone/>
            </a:pPr>
            <a:endParaRPr lang="en-US" sz="1500" dirty="0">
              <a:latin typeface="Courier"/>
              <a:cs typeface="Courier"/>
            </a:endParaRPr>
          </a:p>
          <a:p>
            <a:pPr marL="0" indent="0">
              <a:buNone/>
            </a:pPr>
            <a:r>
              <a:rPr lang="en-US" sz="1500" dirty="0">
                <a:latin typeface="Courier"/>
                <a:cs typeface="Courier"/>
              </a:rPr>
              <a:t>class </a:t>
            </a:r>
            <a:r>
              <a:rPr lang="en-US" sz="1500" dirty="0" err="1">
                <a:latin typeface="Courier"/>
                <a:cs typeface="Courier"/>
              </a:rPr>
              <a:t>MRWordCount</a:t>
            </a:r>
            <a:r>
              <a:rPr lang="en-US" sz="1500" dirty="0">
                <a:latin typeface="Courier"/>
                <a:cs typeface="Courier"/>
              </a:rPr>
              <a:t>(</a:t>
            </a:r>
            <a:r>
              <a:rPr lang="en-US" sz="1500" dirty="0" err="1">
                <a:latin typeface="Courier"/>
                <a:cs typeface="Courier"/>
              </a:rPr>
              <a:t>MRJob</a:t>
            </a:r>
            <a:r>
              <a:rPr lang="en-US" sz="1500" dirty="0">
                <a:latin typeface="Courier"/>
                <a:cs typeface="Courier"/>
              </a:rPr>
              <a:t>):</a:t>
            </a:r>
          </a:p>
          <a:p>
            <a:pPr marL="0" indent="0">
              <a:buNone/>
            </a:pPr>
            <a:endParaRPr lang="en-US" sz="1500" dirty="0">
              <a:latin typeface="Courier"/>
              <a:cs typeface="Courier"/>
            </a:endParaRPr>
          </a:p>
          <a:p>
            <a:pPr marL="0" indent="0">
              <a:buNone/>
            </a:pPr>
            <a:r>
              <a:rPr lang="en-US" sz="1500" dirty="0">
                <a:latin typeface="Courier"/>
                <a:cs typeface="Courier"/>
              </a:rPr>
              <a:t>    </a:t>
            </a:r>
            <a:r>
              <a:rPr lang="en-US" sz="1500" dirty="0" err="1">
                <a:latin typeface="Courier"/>
                <a:cs typeface="Courier"/>
              </a:rPr>
              <a:t>def</a:t>
            </a:r>
            <a:r>
              <a:rPr lang="en-US" sz="1500" dirty="0">
                <a:latin typeface="Courier"/>
                <a:cs typeface="Courier"/>
              </a:rPr>
              <a:t> mapper(self, _, line):</a:t>
            </a:r>
          </a:p>
          <a:p>
            <a:pPr marL="0" indent="0">
              <a:buNone/>
            </a:pPr>
            <a:r>
              <a:rPr lang="en-US" sz="1500" dirty="0">
                <a:latin typeface="Courier"/>
                <a:cs typeface="Courier"/>
              </a:rPr>
              <a:t>        for word in </a:t>
            </a:r>
            <a:r>
              <a:rPr lang="en-US" sz="1500" dirty="0" err="1">
                <a:latin typeface="Courier"/>
                <a:cs typeface="Courier"/>
              </a:rPr>
              <a:t>WORD_RE.findall</a:t>
            </a:r>
            <a:r>
              <a:rPr lang="en-US" sz="1500" dirty="0">
                <a:latin typeface="Courier"/>
                <a:cs typeface="Courier"/>
              </a:rPr>
              <a:t>(line):</a:t>
            </a:r>
          </a:p>
          <a:p>
            <a:pPr marL="0" indent="0">
              <a:buNone/>
            </a:pPr>
            <a:r>
              <a:rPr lang="en-US" sz="1500" dirty="0">
                <a:latin typeface="Courier"/>
                <a:cs typeface="Courier"/>
              </a:rPr>
              <a:t>            yield (</a:t>
            </a:r>
            <a:r>
              <a:rPr lang="en-US" sz="1500" dirty="0" err="1">
                <a:latin typeface="Courier"/>
                <a:cs typeface="Courier"/>
              </a:rPr>
              <a:t>word.lower</a:t>
            </a:r>
            <a:r>
              <a:rPr lang="en-US" sz="1500" dirty="0">
                <a:latin typeface="Courier"/>
                <a:cs typeface="Courier"/>
              </a:rPr>
              <a:t>(), 1)</a:t>
            </a:r>
          </a:p>
          <a:p>
            <a:pPr marL="0" indent="0">
              <a:buNone/>
            </a:pPr>
            <a:endParaRPr lang="en-US" sz="1500" dirty="0">
              <a:latin typeface="Courier"/>
              <a:cs typeface="Courier"/>
            </a:endParaRPr>
          </a:p>
          <a:p>
            <a:pPr marL="0" indent="0">
              <a:buNone/>
            </a:pPr>
            <a:r>
              <a:rPr lang="en-US" sz="1500" dirty="0">
                <a:solidFill>
                  <a:srgbClr val="0070C0"/>
                </a:solidFill>
              </a:rPr>
              <a:t>     </a:t>
            </a:r>
            <a:r>
              <a:rPr lang="en-US" sz="1500" dirty="0" err="1">
                <a:solidFill>
                  <a:srgbClr val="0070C0"/>
                </a:solidFill>
              </a:rPr>
              <a:t>def</a:t>
            </a:r>
            <a:r>
              <a:rPr lang="en-US" sz="1500" dirty="0">
                <a:solidFill>
                  <a:srgbClr val="0070C0"/>
                </a:solidFill>
              </a:rPr>
              <a:t> combiner(self, word, counts): # optimization: sum the words we've seen so far </a:t>
            </a:r>
          </a:p>
          <a:p>
            <a:pPr marL="0" indent="0">
              <a:buNone/>
            </a:pPr>
            <a:r>
              <a:rPr lang="en-US" sz="1500" dirty="0">
                <a:solidFill>
                  <a:srgbClr val="0070C0"/>
                </a:solidFill>
              </a:rPr>
              <a:t>       yield (word, sum(counts)) </a:t>
            </a:r>
            <a:endParaRPr lang="en-US" sz="1500" dirty="0">
              <a:solidFill>
                <a:srgbClr val="0070C0"/>
              </a:solidFill>
              <a:latin typeface="Courier"/>
              <a:cs typeface="Courier"/>
            </a:endParaRPr>
          </a:p>
          <a:p>
            <a:pPr marL="0" indent="0">
              <a:buNone/>
            </a:pPr>
            <a:endParaRPr lang="en-US" sz="1500" dirty="0">
              <a:latin typeface="Courier"/>
              <a:cs typeface="Courier"/>
            </a:endParaRPr>
          </a:p>
          <a:p>
            <a:pPr marL="0" indent="0">
              <a:buNone/>
            </a:pPr>
            <a:r>
              <a:rPr lang="en-US" sz="1500" dirty="0">
                <a:latin typeface="Courier"/>
                <a:cs typeface="Courier"/>
              </a:rPr>
              <a:t>    </a:t>
            </a:r>
            <a:r>
              <a:rPr lang="en-US" sz="1500" dirty="0" err="1">
                <a:latin typeface="Courier"/>
                <a:cs typeface="Courier"/>
              </a:rPr>
              <a:t>def</a:t>
            </a:r>
            <a:r>
              <a:rPr lang="en-US" sz="1500" dirty="0">
                <a:latin typeface="Courier"/>
                <a:cs typeface="Courier"/>
              </a:rPr>
              <a:t> reducer(self, word, counts):</a:t>
            </a:r>
          </a:p>
          <a:p>
            <a:pPr marL="0" indent="0">
              <a:buNone/>
            </a:pPr>
            <a:r>
              <a:rPr lang="en-US" sz="1500" dirty="0">
                <a:latin typeface="Courier"/>
                <a:cs typeface="Courier"/>
              </a:rPr>
              <a:t>        yield (word, sum(counts))</a:t>
            </a:r>
          </a:p>
          <a:p>
            <a:pPr marL="0" indent="0">
              <a:buNone/>
            </a:pPr>
            <a:endParaRPr lang="en-US" sz="1500" dirty="0">
              <a:latin typeface="Courier"/>
              <a:cs typeface="Courier"/>
            </a:endParaRPr>
          </a:p>
          <a:p>
            <a:pPr marL="0" indent="0">
              <a:buNone/>
            </a:pPr>
            <a:r>
              <a:rPr lang="fr-FR" sz="1500" dirty="0">
                <a:latin typeface="Courier"/>
                <a:cs typeface="Courier"/>
              </a:rPr>
              <a:t>if __</a:t>
            </a:r>
            <a:r>
              <a:rPr lang="fr-FR" sz="1500" dirty="0" err="1">
                <a:latin typeface="Courier"/>
                <a:cs typeface="Courier"/>
              </a:rPr>
              <a:t>name</a:t>
            </a:r>
            <a:r>
              <a:rPr lang="fr-FR" sz="1500" dirty="0">
                <a:latin typeface="Courier"/>
                <a:cs typeface="Courier"/>
              </a:rPr>
              <a:t>__ == '__main__':</a:t>
            </a:r>
          </a:p>
          <a:p>
            <a:pPr marL="0" indent="0">
              <a:buNone/>
            </a:pPr>
            <a:r>
              <a:rPr lang="fr-FR" sz="1500" dirty="0">
                <a:latin typeface="Courier"/>
                <a:cs typeface="Courier"/>
              </a:rPr>
              <a:t>     </a:t>
            </a:r>
            <a:r>
              <a:rPr lang="fr-FR" sz="1500" dirty="0" err="1">
                <a:latin typeface="Courier"/>
                <a:cs typeface="Courier"/>
              </a:rPr>
              <a:t>MRWordCount.run</a:t>
            </a:r>
            <a:r>
              <a:rPr lang="fr-FR" sz="1500" dirty="0">
                <a:latin typeface="Courier"/>
                <a:cs typeface="Courier"/>
              </a:rPr>
              <a:t>()</a:t>
            </a:r>
            <a:endParaRPr lang="en-US" sz="1500" dirty="0">
              <a:latin typeface="Courier"/>
              <a:cs typeface="Courier"/>
            </a:endParaRP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70</a:t>
            </a:fld>
            <a:endParaRPr lang="en-US" dirty="0"/>
          </a:p>
        </p:txBody>
      </p:sp>
      <p:sp>
        <p:nvSpPr>
          <p:cNvPr id="6" name="Rectangular Callout 5">
            <a:extLst>
              <a:ext uri="{FF2B5EF4-FFF2-40B4-BE49-F238E27FC236}">
                <a16:creationId xmlns:a16="http://schemas.microsoft.com/office/drawing/2014/main" id="{13DE622B-C493-B64C-AC52-CFD4C5E4C51C}"/>
              </a:ext>
            </a:extLst>
          </p:cNvPr>
          <p:cNvSpPr/>
          <p:nvPr/>
        </p:nvSpPr>
        <p:spPr>
          <a:xfrm>
            <a:off x="5799221" y="4957011"/>
            <a:ext cx="2934442" cy="1478785"/>
          </a:xfrm>
          <a:prstGeom prst="wedgeRectCallout">
            <a:avLst>
              <a:gd name="adj1" fmla="val -137436"/>
              <a:gd name="adj2" fmla="val -416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output of the combiner must be the same format as that of the Mapper</a:t>
            </a:r>
          </a:p>
          <a:p>
            <a:pPr algn="ctr"/>
            <a:r>
              <a:rPr lang="en-US" sz="1400" dirty="0"/>
              <a:t>&lt;key, value&gt; </a:t>
            </a:r>
          </a:p>
          <a:p>
            <a:pPr algn="ctr"/>
            <a:r>
              <a:rPr lang="en-US" sz="1400" dirty="0"/>
              <a:t>AND NOT</a:t>
            </a:r>
          </a:p>
          <a:p>
            <a:pPr algn="ctr"/>
            <a:r>
              <a:rPr lang="en-US" sz="1400" dirty="0"/>
              <a:t>&lt;key, {value1, value2, …}&gt;</a:t>
            </a:r>
            <a:endParaRPr lang="en-US" dirty="0"/>
          </a:p>
        </p:txBody>
      </p:sp>
      <p:sp>
        <p:nvSpPr>
          <p:cNvPr id="7" name="Rectangular Callout 6">
            <a:extLst>
              <a:ext uri="{FF2B5EF4-FFF2-40B4-BE49-F238E27FC236}">
                <a16:creationId xmlns:a16="http://schemas.microsoft.com/office/drawing/2014/main" id="{9355DD4E-FA16-6D4F-AC92-0EBAA1006654}"/>
              </a:ext>
            </a:extLst>
          </p:cNvPr>
          <p:cNvSpPr/>
          <p:nvPr/>
        </p:nvSpPr>
        <p:spPr>
          <a:xfrm>
            <a:off x="5799221" y="2514600"/>
            <a:ext cx="2934442" cy="1478785"/>
          </a:xfrm>
          <a:prstGeom prst="wedgeRectCallout">
            <a:avLst>
              <a:gd name="adj1" fmla="val -80034"/>
              <a:gd name="adj2" fmla="val 820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 combiner only aggregates data output by one mapper task operating on one split</a:t>
            </a:r>
            <a:endParaRPr lang="en-US" dirty="0"/>
          </a:p>
        </p:txBody>
      </p:sp>
    </p:spTree>
    <p:extLst>
      <p:ext uri="{BB962C8B-B14F-4D97-AF65-F5344CB8AC3E}">
        <p14:creationId xmlns:p14="http://schemas.microsoft.com/office/powerpoint/2010/main" val="22340502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79E2F-D934-6541-804C-F366CC40B3B4}"/>
              </a:ext>
            </a:extLst>
          </p:cNvPr>
          <p:cNvSpPr>
            <a:spLocks noGrp="1"/>
          </p:cNvSpPr>
          <p:nvPr>
            <p:ph type="title"/>
          </p:nvPr>
        </p:nvSpPr>
        <p:spPr/>
        <p:txBody>
          <a:bodyPr>
            <a:noAutofit/>
          </a:bodyPr>
          <a:lstStyle/>
          <a:p>
            <a:r>
              <a:rPr lang="en-US" sz="3200" dirty="0"/>
              <a:t>What Determines if a Combiner Will Execute?</a:t>
            </a:r>
          </a:p>
        </p:txBody>
      </p:sp>
      <p:sp>
        <p:nvSpPr>
          <p:cNvPr id="3" name="Content Placeholder 2">
            <a:extLst>
              <a:ext uri="{FF2B5EF4-FFF2-40B4-BE49-F238E27FC236}">
                <a16:creationId xmlns:a16="http://schemas.microsoft.com/office/drawing/2014/main" id="{B87EFAD4-7216-4D44-B3A3-DBC320E17B11}"/>
              </a:ext>
            </a:extLst>
          </p:cNvPr>
          <p:cNvSpPr>
            <a:spLocks noGrp="1"/>
          </p:cNvSpPr>
          <p:nvPr>
            <p:ph idx="1"/>
          </p:nvPr>
        </p:nvSpPr>
        <p:spPr/>
        <p:txBody>
          <a:bodyPr/>
          <a:lstStyle/>
          <a:p>
            <a:r>
              <a:rPr lang="en-US" sz="2200" dirty="0"/>
              <a:t>Each mapper has a memory buffer for sorting, and by default its size is 100MB</a:t>
            </a:r>
          </a:p>
          <a:p>
            <a:r>
              <a:rPr lang="en-US" sz="2200" dirty="0"/>
              <a:t>When the utilization of the memory buffer reaches some threshold (80% full), a thread will start to write the buffer contents to disk</a:t>
            </a:r>
          </a:p>
          <a:p>
            <a:r>
              <a:rPr lang="en-US" sz="2200" dirty="0"/>
              <a:t>The writing process is also called “spilling,” and the files created are called spill files and are each 100MB in size by default</a:t>
            </a:r>
          </a:p>
          <a:p>
            <a:r>
              <a:rPr lang="en-US" sz="2200" dirty="0"/>
              <a:t>By default a combiner runs if there are more than 3 spill files written to the disk</a:t>
            </a:r>
          </a:p>
          <a:p>
            <a:r>
              <a:rPr lang="en-US" sz="2200" dirty="0"/>
              <a:t>If there are only one or two spills, the potential reduction in map output size is not worth the overhead in invoking the combiner, so it is not run </a:t>
            </a:r>
          </a:p>
          <a:p>
            <a:pPr lvl="1"/>
            <a:endParaRPr lang="en-US" sz="1600" dirty="0"/>
          </a:p>
        </p:txBody>
      </p:sp>
      <p:sp>
        <p:nvSpPr>
          <p:cNvPr id="4" name="Footer Placeholder 3">
            <a:extLst>
              <a:ext uri="{FF2B5EF4-FFF2-40B4-BE49-F238E27FC236}">
                <a16:creationId xmlns:a16="http://schemas.microsoft.com/office/drawing/2014/main" id="{D704345F-B3B3-3E47-99FF-5BC242F2913B}"/>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29C21E28-1C02-6344-99A2-75342DDF2EF6}"/>
              </a:ext>
            </a:extLst>
          </p:cNvPr>
          <p:cNvSpPr>
            <a:spLocks noGrp="1"/>
          </p:cNvSpPr>
          <p:nvPr>
            <p:ph type="sldNum" sz="quarter" idx="12"/>
          </p:nvPr>
        </p:nvSpPr>
        <p:spPr/>
        <p:txBody>
          <a:bodyPr/>
          <a:lstStyle/>
          <a:p>
            <a:fld id="{9AA7C465-8597-4488-B68C-958448427716}" type="slidenum">
              <a:rPr lang="en-US" smtClean="0"/>
              <a:t>71</a:t>
            </a:fld>
            <a:endParaRPr lang="en-US" dirty="0"/>
          </a:p>
        </p:txBody>
      </p:sp>
    </p:spTree>
    <p:extLst>
      <p:ext uri="{BB962C8B-B14F-4D97-AF65-F5344CB8AC3E}">
        <p14:creationId xmlns:p14="http://schemas.microsoft.com/office/powerpoint/2010/main" val="9822742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Partitioner</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The </a:t>
            </a:r>
            <a:r>
              <a:rPr lang="en-US" dirty="0" err="1"/>
              <a:t>partitioner</a:t>
            </a:r>
            <a:r>
              <a:rPr lang="en-US" dirty="0"/>
              <a:t> takes the intermediate key/value pairs from the mapper (or combiner if it is being used) and splits them up into shards, one shard per reducer. </a:t>
            </a:r>
          </a:p>
          <a:p>
            <a:r>
              <a:rPr lang="en-US" dirty="0"/>
              <a:t>By default, the </a:t>
            </a:r>
            <a:r>
              <a:rPr lang="en-US" dirty="0" err="1"/>
              <a:t>partitioner</a:t>
            </a:r>
            <a:r>
              <a:rPr lang="en-US" dirty="0"/>
              <a:t> interrogates the object for its hash code, which is typically an md5sum. </a:t>
            </a:r>
          </a:p>
          <a:p>
            <a:r>
              <a:rPr lang="en-US" dirty="0"/>
              <a:t>Then, the </a:t>
            </a:r>
            <a:r>
              <a:rPr lang="en-US" dirty="0" err="1"/>
              <a:t>partitioner</a:t>
            </a:r>
            <a:r>
              <a:rPr lang="en-US" dirty="0"/>
              <a:t> performs a modulus operation by the number of reducers: </a:t>
            </a:r>
            <a:r>
              <a:rPr lang="en-US" dirty="0" err="1"/>
              <a:t>key.hashCode</a:t>
            </a:r>
            <a:r>
              <a:rPr lang="en-US" dirty="0"/>
              <a:t>() % (number of reducers)</a:t>
            </a:r>
          </a:p>
          <a:p>
            <a:r>
              <a:rPr lang="en-US" dirty="0"/>
              <a:t>This randomly distributes the </a:t>
            </a:r>
            <a:r>
              <a:rPr lang="en-US" dirty="0" err="1"/>
              <a:t>keyspace</a:t>
            </a:r>
            <a:r>
              <a:rPr lang="en-US" dirty="0"/>
              <a:t> evenly over the reducers, but still ensures that keys with the same value in different mappers end up at the same reducer. </a:t>
            </a:r>
          </a:p>
          <a:p>
            <a:r>
              <a:rPr lang="en-US" dirty="0"/>
              <a:t>The default behavior of the </a:t>
            </a:r>
            <a:r>
              <a:rPr lang="en-US" dirty="0" err="1"/>
              <a:t>partitioner</a:t>
            </a:r>
            <a:r>
              <a:rPr lang="en-US" dirty="0"/>
              <a:t> can be customized, and will be in some more advanced patterns, such as sorting</a:t>
            </a:r>
          </a:p>
          <a:p>
            <a:r>
              <a:rPr lang="en-US" dirty="0"/>
              <a:t>However, changing the </a:t>
            </a:r>
            <a:r>
              <a:rPr lang="en-US" dirty="0" err="1"/>
              <a:t>partitioner</a:t>
            </a:r>
            <a:r>
              <a:rPr lang="en-US" dirty="0"/>
              <a:t> is rarely necessary. </a:t>
            </a:r>
          </a:p>
          <a:p>
            <a:r>
              <a:rPr lang="en-US" dirty="0"/>
              <a:t>The partitioned data is written to the local file system for each map task and waits to be pulled by its respective reducer.</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72</a:t>
            </a:fld>
            <a:endParaRPr lang="en-US" dirty="0"/>
          </a:p>
        </p:txBody>
      </p:sp>
    </p:spTree>
    <p:extLst>
      <p:ext uri="{BB962C8B-B14F-4D97-AF65-F5344CB8AC3E}">
        <p14:creationId xmlns:p14="http://schemas.microsoft.com/office/powerpoint/2010/main" val="5168708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Shuffle and Sort </a:t>
            </a:r>
          </a:p>
        </p:txBody>
      </p:sp>
      <p:sp>
        <p:nvSpPr>
          <p:cNvPr id="3" name="Content Placeholder 2"/>
          <p:cNvSpPr>
            <a:spLocks noGrp="1"/>
          </p:cNvSpPr>
          <p:nvPr>
            <p:ph idx="1"/>
          </p:nvPr>
        </p:nvSpPr>
        <p:spPr/>
        <p:txBody>
          <a:bodyPr>
            <a:normAutofit/>
          </a:bodyPr>
          <a:lstStyle/>
          <a:p>
            <a:r>
              <a:rPr lang="en-US" dirty="0"/>
              <a:t>Probably the most complex aspect of MapReduce!</a:t>
            </a:r>
          </a:p>
          <a:p>
            <a:r>
              <a:rPr lang="en-US" dirty="0"/>
              <a:t>Map side</a:t>
            </a:r>
          </a:p>
          <a:p>
            <a:pPr lvl="1"/>
            <a:r>
              <a:rPr lang="en-US" dirty="0"/>
              <a:t>Map outputs are buffered in memory in a circular buffer</a:t>
            </a:r>
          </a:p>
          <a:p>
            <a:pPr lvl="1"/>
            <a:r>
              <a:rPr lang="en-US" dirty="0"/>
              <a:t>When buffer reaches threshold, contents are “spilled” to disk</a:t>
            </a:r>
          </a:p>
          <a:p>
            <a:pPr lvl="1"/>
            <a:r>
              <a:rPr lang="en-US" dirty="0"/>
              <a:t>Spills merged in a single, partitioned file (sorted within each partition): combiner runs here</a:t>
            </a:r>
          </a:p>
          <a:p>
            <a:r>
              <a:rPr lang="en-US" dirty="0"/>
              <a:t>Reduce side</a:t>
            </a:r>
          </a:p>
          <a:p>
            <a:pPr lvl="1"/>
            <a:r>
              <a:rPr lang="en-US" dirty="0"/>
              <a:t>First, </a:t>
            </a:r>
            <a:r>
              <a:rPr lang="en-US" i="1" dirty="0"/>
              <a:t>map outputs are copied over to reducer machine</a:t>
            </a:r>
          </a:p>
          <a:p>
            <a:pPr lvl="1"/>
            <a:r>
              <a:rPr lang="en-US" i="1" dirty="0"/>
              <a:t>“Sort” is a multi-pass merge of map outputs (happens in memory and on disk): combiner runs here</a:t>
            </a:r>
          </a:p>
          <a:p>
            <a:pPr lvl="1"/>
            <a:r>
              <a:rPr lang="en-US" dirty="0"/>
              <a:t>Final merge pass goes directly into reducer</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73</a:t>
            </a:fld>
            <a:endParaRPr lang="en-US" dirty="0"/>
          </a:p>
        </p:txBody>
      </p:sp>
    </p:spTree>
    <p:extLst>
      <p:ext uri="{BB962C8B-B14F-4D97-AF65-F5344CB8AC3E}">
        <p14:creationId xmlns:p14="http://schemas.microsoft.com/office/powerpoint/2010/main" val="42854797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Shuffle and Sort</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74</a:t>
            </a:fld>
            <a:endParaRPr lang="en-US" dirty="0"/>
          </a:p>
        </p:txBody>
      </p:sp>
      <p:pic>
        <p:nvPicPr>
          <p:cNvPr id="11266" name="Picture 2"/>
          <p:cNvPicPr>
            <a:picLocks noChangeAspect="1" noChangeArrowheads="1"/>
          </p:cNvPicPr>
          <p:nvPr/>
        </p:nvPicPr>
        <p:blipFill>
          <a:blip r:embed="rId2">
            <a:lum bright="20000" contrast="-20000"/>
            <a:extLst>
              <a:ext uri="{28A0092B-C50C-407E-A947-70E740481C1C}">
                <a14:useLocalDpi xmlns:a14="http://schemas.microsoft.com/office/drawing/2010/main" val="0"/>
              </a:ext>
            </a:extLst>
          </a:blip>
          <a:srcRect/>
          <a:stretch>
            <a:fillRect/>
          </a:stretch>
        </p:blipFill>
        <p:spPr bwMode="auto">
          <a:xfrm>
            <a:off x="457200" y="1468798"/>
            <a:ext cx="8156821" cy="50632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6623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Reducer</a:t>
            </a:r>
          </a:p>
        </p:txBody>
      </p:sp>
      <p:sp>
        <p:nvSpPr>
          <p:cNvPr id="3" name="Content Placeholder 2"/>
          <p:cNvSpPr>
            <a:spLocks noGrp="1"/>
          </p:cNvSpPr>
          <p:nvPr>
            <p:ph idx="1"/>
          </p:nvPr>
        </p:nvSpPr>
        <p:spPr/>
        <p:txBody>
          <a:bodyPr>
            <a:normAutofit fontScale="92500"/>
          </a:bodyPr>
          <a:lstStyle/>
          <a:p>
            <a:r>
              <a:rPr lang="en-US" dirty="0"/>
              <a:t>The reduce task starts with the </a:t>
            </a:r>
            <a:r>
              <a:rPr lang="en-US" i="1" dirty="0"/>
              <a:t>shuffle and sort</a:t>
            </a:r>
            <a:r>
              <a:rPr lang="en-US" dirty="0"/>
              <a:t> step. </a:t>
            </a:r>
          </a:p>
          <a:p>
            <a:r>
              <a:rPr lang="en-US" dirty="0"/>
              <a:t>This step takes the output files written by all of the </a:t>
            </a:r>
            <a:r>
              <a:rPr lang="en-US" dirty="0" err="1"/>
              <a:t>partitioners</a:t>
            </a:r>
            <a:r>
              <a:rPr lang="en-US" dirty="0"/>
              <a:t> and downloads them to the local machine in which the reducer is running. </a:t>
            </a:r>
          </a:p>
          <a:p>
            <a:r>
              <a:rPr lang="en-US" dirty="0"/>
              <a:t>These individual data pieces are then sorted by key into one larger data list. </a:t>
            </a:r>
          </a:p>
          <a:p>
            <a:r>
              <a:rPr lang="en-US" dirty="0"/>
              <a:t>The purpose of this sort is to group equivalent keys together so that their values can be iterated over easily in the reduce task. </a:t>
            </a:r>
          </a:p>
          <a:p>
            <a:r>
              <a:rPr lang="en-US" dirty="0"/>
              <a:t>This phase is not customizable and the framework handles everything automatically. </a:t>
            </a:r>
          </a:p>
          <a:p>
            <a:r>
              <a:rPr lang="en-US" dirty="0"/>
              <a:t>The only control a developer has is how the keys are sorted and grouped by specifying a custom Comparator object.</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75</a:t>
            </a:fld>
            <a:endParaRPr lang="en-US" dirty="0"/>
          </a:p>
        </p:txBody>
      </p:sp>
    </p:spTree>
    <p:extLst>
      <p:ext uri="{BB962C8B-B14F-4D97-AF65-F5344CB8AC3E}">
        <p14:creationId xmlns:p14="http://schemas.microsoft.com/office/powerpoint/2010/main" val="31453256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Reducer</a:t>
            </a:r>
          </a:p>
        </p:txBody>
      </p:sp>
      <p:sp>
        <p:nvSpPr>
          <p:cNvPr id="3" name="Content Placeholder 2"/>
          <p:cNvSpPr>
            <a:spLocks noGrp="1"/>
          </p:cNvSpPr>
          <p:nvPr>
            <p:ph idx="1"/>
          </p:nvPr>
        </p:nvSpPr>
        <p:spPr/>
        <p:txBody>
          <a:bodyPr>
            <a:normAutofit lnSpcReduction="10000"/>
          </a:bodyPr>
          <a:lstStyle/>
          <a:p>
            <a:r>
              <a:rPr lang="en-US" dirty="0"/>
              <a:t>The reducer takes the grouped data as input and runs a reduce function once per key grouping. </a:t>
            </a:r>
          </a:p>
          <a:p>
            <a:r>
              <a:rPr lang="en-US" dirty="0"/>
              <a:t>The function is passed the key and an iterator over all of the values associated with that key. </a:t>
            </a:r>
          </a:p>
          <a:p>
            <a:r>
              <a:rPr lang="en-US" dirty="0"/>
              <a:t>A wide range of processing can happen in this function, as we’ll see in many of our patterns. </a:t>
            </a:r>
          </a:p>
          <a:p>
            <a:r>
              <a:rPr lang="en-US" dirty="0"/>
              <a:t>The data can be aggregated, filtered, and combined in a number of ways. </a:t>
            </a:r>
          </a:p>
          <a:p>
            <a:r>
              <a:rPr lang="en-US" dirty="0"/>
              <a:t>Once the reduce function is done, it sends zero or more key/value pair to the final step, the output format. </a:t>
            </a:r>
          </a:p>
          <a:p>
            <a:r>
              <a:rPr lang="en-US" dirty="0"/>
              <a:t>Like the map function, the reduce function will change from job to job since it is a core piece of logic in the solution.</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76</a:t>
            </a:fld>
            <a:endParaRPr lang="en-US" dirty="0"/>
          </a:p>
        </p:txBody>
      </p:sp>
    </p:spTree>
    <p:extLst>
      <p:ext uri="{BB962C8B-B14F-4D97-AF65-F5344CB8AC3E}">
        <p14:creationId xmlns:p14="http://schemas.microsoft.com/office/powerpoint/2010/main" val="28269210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Count Full MapReduce Flow</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77</a:t>
            </a:fld>
            <a:endParaRPr lang="en-US" dirty="0"/>
          </a:p>
        </p:txBody>
      </p:sp>
      <p:pic>
        <p:nvPicPr>
          <p:cNvPr id="307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9368"/>
          <a:stretch/>
        </p:blipFill>
        <p:spPr bwMode="auto">
          <a:xfrm>
            <a:off x="152400" y="1423853"/>
            <a:ext cx="8686800" cy="543414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2694632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the Mean</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78</a:t>
            </a:fld>
            <a:endParaRPr lang="en-US" dirty="0"/>
          </a:p>
        </p:txBody>
      </p:sp>
      <p:pic>
        <p:nvPicPr>
          <p:cNvPr id="13314" name="Picture 2"/>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1219200" y="1752600"/>
            <a:ext cx="6902224" cy="46186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77058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the Mean (Combiner)</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79</a:t>
            </a:fld>
            <a:endParaRPr lang="en-US" dirty="0"/>
          </a:p>
        </p:txBody>
      </p:sp>
      <p:pic>
        <p:nvPicPr>
          <p:cNvPr id="14338" name="Picture 2"/>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1833563" y="1444625"/>
            <a:ext cx="5476875" cy="5229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738876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088D5-987F-B546-8964-9A91B76BB83C}"/>
              </a:ext>
            </a:extLst>
          </p:cNvPr>
          <p:cNvSpPr>
            <a:spLocks noGrp="1"/>
          </p:cNvSpPr>
          <p:nvPr>
            <p:ph type="title"/>
          </p:nvPr>
        </p:nvSpPr>
        <p:spPr/>
        <p:txBody>
          <a:bodyPr/>
          <a:lstStyle/>
          <a:p>
            <a:r>
              <a:rPr lang="en-US" dirty="0"/>
              <a:t>Sequential Batch Data Analysis </a:t>
            </a:r>
          </a:p>
        </p:txBody>
      </p:sp>
      <p:sp>
        <p:nvSpPr>
          <p:cNvPr id="3" name="Footer Placeholder 2">
            <a:extLst>
              <a:ext uri="{FF2B5EF4-FFF2-40B4-BE49-F238E27FC236}">
                <a16:creationId xmlns:a16="http://schemas.microsoft.com/office/drawing/2014/main" id="{8AA337D7-43D9-D84A-973B-96970BBBCABF}"/>
              </a:ext>
            </a:extLst>
          </p:cNvPr>
          <p:cNvSpPr>
            <a:spLocks noGrp="1"/>
          </p:cNvSpPr>
          <p:nvPr>
            <p:ph type="ftr" sz="quarter" idx="11"/>
          </p:nvPr>
        </p:nvSpPr>
        <p:spPr/>
        <p:txBody>
          <a:bodyPr/>
          <a:lstStyle/>
          <a:p>
            <a:r>
              <a:rPr lang="sk-SK"/>
              <a:t>CSP554</a:t>
            </a:r>
            <a:r>
              <a:rPr lang="en-US"/>
              <a:t> Module 03b</a:t>
            </a:r>
            <a:endParaRPr lang="en-US" dirty="0"/>
          </a:p>
        </p:txBody>
      </p:sp>
      <p:sp>
        <p:nvSpPr>
          <p:cNvPr id="4" name="Slide Number Placeholder 3">
            <a:extLst>
              <a:ext uri="{FF2B5EF4-FFF2-40B4-BE49-F238E27FC236}">
                <a16:creationId xmlns:a16="http://schemas.microsoft.com/office/drawing/2014/main" id="{798DF2D8-7AC5-4443-A49B-3BF1934D7E8C}"/>
              </a:ext>
            </a:extLst>
          </p:cNvPr>
          <p:cNvSpPr>
            <a:spLocks noGrp="1"/>
          </p:cNvSpPr>
          <p:nvPr>
            <p:ph type="sldNum" sz="quarter" idx="12"/>
          </p:nvPr>
        </p:nvSpPr>
        <p:spPr/>
        <p:txBody>
          <a:bodyPr/>
          <a:lstStyle/>
          <a:p>
            <a:fld id="{9AA7C465-8597-4488-B68C-958448427716}" type="slidenum">
              <a:rPr lang="en-US" smtClean="0"/>
              <a:t>8</a:t>
            </a:fld>
            <a:endParaRPr lang="en-US" dirty="0"/>
          </a:p>
        </p:txBody>
      </p:sp>
      <p:sp>
        <p:nvSpPr>
          <p:cNvPr id="5" name="Rectangle 4">
            <a:extLst>
              <a:ext uri="{FF2B5EF4-FFF2-40B4-BE49-F238E27FC236}">
                <a16:creationId xmlns:a16="http://schemas.microsoft.com/office/drawing/2014/main" id="{8BF03B75-38C7-4D4F-9AC5-4F328445AF44}"/>
              </a:ext>
            </a:extLst>
          </p:cNvPr>
          <p:cNvSpPr/>
          <p:nvPr/>
        </p:nvSpPr>
        <p:spPr>
          <a:xfrm>
            <a:off x="1346546" y="1916483"/>
            <a:ext cx="1268569" cy="1518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Input Files</a:t>
            </a:r>
          </a:p>
          <a:p>
            <a:pPr algn="ctr"/>
            <a:r>
              <a:rPr lang="en-US" sz="1400" dirty="0"/>
              <a:t>or</a:t>
            </a:r>
          </a:p>
          <a:p>
            <a:pPr algn="ctr"/>
            <a:r>
              <a:rPr lang="en-US" sz="1400" dirty="0"/>
              <a:t>S3 Objects</a:t>
            </a:r>
          </a:p>
        </p:txBody>
      </p:sp>
      <p:sp>
        <p:nvSpPr>
          <p:cNvPr id="7" name="Rectangle 6">
            <a:extLst>
              <a:ext uri="{FF2B5EF4-FFF2-40B4-BE49-F238E27FC236}">
                <a16:creationId xmlns:a16="http://schemas.microsoft.com/office/drawing/2014/main" id="{638837F4-CABB-1D45-8FCB-AB3DF271A3BA}"/>
              </a:ext>
            </a:extLst>
          </p:cNvPr>
          <p:cNvSpPr/>
          <p:nvPr/>
        </p:nvSpPr>
        <p:spPr>
          <a:xfrm>
            <a:off x="3508052" y="1950504"/>
            <a:ext cx="1268569" cy="151820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Transform a File or Object record</a:t>
            </a:r>
          </a:p>
        </p:txBody>
      </p:sp>
      <p:sp>
        <p:nvSpPr>
          <p:cNvPr id="8" name="Rectangle 7">
            <a:extLst>
              <a:ext uri="{FF2B5EF4-FFF2-40B4-BE49-F238E27FC236}">
                <a16:creationId xmlns:a16="http://schemas.microsoft.com/office/drawing/2014/main" id="{28BDA4C3-AE0A-5F44-AC59-AAB4FD22351B}"/>
              </a:ext>
            </a:extLst>
          </p:cNvPr>
          <p:cNvSpPr/>
          <p:nvPr/>
        </p:nvSpPr>
        <p:spPr>
          <a:xfrm>
            <a:off x="5669558" y="1916483"/>
            <a:ext cx="1268569" cy="1518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Result Files or S3 Objects</a:t>
            </a:r>
          </a:p>
        </p:txBody>
      </p:sp>
      <p:sp>
        <p:nvSpPr>
          <p:cNvPr id="10" name="Right Arrow 9">
            <a:extLst>
              <a:ext uri="{FF2B5EF4-FFF2-40B4-BE49-F238E27FC236}">
                <a16:creationId xmlns:a16="http://schemas.microsoft.com/office/drawing/2014/main" id="{A3B84211-E42C-2442-8A5C-8FD17D4C54A8}"/>
              </a:ext>
            </a:extLst>
          </p:cNvPr>
          <p:cNvSpPr/>
          <p:nvPr/>
        </p:nvSpPr>
        <p:spPr>
          <a:xfrm>
            <a:off x="2768250" y="2480153"/>
            <a:ext cx="576197"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ight Arrow 10">
            <a:extLst>
              <a:ext uri="{FF2B5EF4-FFF2-40B4-BE49-F238E27FC236}">
                <a16:creationId xmlns:a16="http://schemas.microsoft.com/office/drawing/2014/main" id="{469D9906-BE57-9B48-B372-6CDF3193C050}"/>
              </a:ext>
            </a:extLst>
          </p:cNvPr>
          <p:cNvSpPr/>
          <p:nvPr/>
        </p:nvSpPr>
        <p:spPr>
          <a:xfrm>
            <a:off x="4947779" y="2467627"/>
            <a:ext cx="576197"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ular Callout 11">
            <a:extLst>
              <a:ext uri="{FF2B5EF4-FFF2-40B4-BE49-F238E27FC236}">
                <a16:creationId xmlns:a16="http://schemas.microsoft.com/office/drawing/2014/main" id="{B6765391-9CBD-DB4F-B934-B5ABEFF25D45}"/>
              </a:ext>
            </a:extLst>
          </p:cNvPr>
          <p:cNvSpPr/>
          <p:nvPr/>
        </p:nvSpPr>
        <p:spPr>
          <a:xfrm>
            <a:off x="1941531" y="4412337"/>
            <a:ext cx="1114817" cy="1315233"/>
          </a:xfrm>
          <a:prstGeom prst="wedgeRectCallout">
            <a:avLst>
              <a:gd name="adj1" fmla="val 42089"/>
              <a:gd name="adj2" fmla="val -16702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Read the</a:t>
            </a:r>
          </a:p>
          <a:p>
            <a:pPr algn="ctr"/>
            <a:r>
              <a:rPr lang="en-US" dirty="0"/>
              <a:t>next record</a:t>
            </a:r>
          </a:p>
        </p:txBody>
      </p:sp>
      <p:sp>
        <p:nvSpPr>
          <p:cNvPr id="14" name="Rectangular Callout 13">
            <a:extLst>
              <a:ext uri="{FF2B5EF4-FFF2-40B4-BE49-F238E27FC236}">
                <a16:creationId xmlns:a16="http://schemas.microsoft.com/office/drawing/2014/main" id="{20F83258-1E97-6541-8ECB-635E6B059119}"/>
              </a:ext>
            </a:extLst>
          </p:cNvPr>
          <p:cNvSpPr/>
          <p:nvPr/>
        </p:nvSpPr>
        <p:spPr>
          <a:xfrm>
            <a:off x="5235877" y="4412337"/>
            <a:ext cx="1114817" cy="1315233"/>
          </a:xfrm>
          <a:prstGeom prst="wedgeRectCallout">
            <a:avLst>
              <a:gd name="adj1" fmla="val -44428"/>
              <a:gd name="adj2" fmla="val -15845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Write the</a:t>
            </a:r>
          </a:p>
          <a:p>
            <a:pPr algn="ctr"/>
            <a:r>
              <a:rPr lang="en-US" dirty="0"/>
              <a:t>next record</a:t>
            </a:r>
          </a:p>
        </p:txBody>
      </p:sp>
      <p:sp>
        <p:nvSpPr>
          <p:cNvPr id="15" name="Rectangular Callout 14">
            <a:extLst>
              <a:ext uri="{FF2B5EF4-FFF2-40B4-BE49-F238E27FC236}">
                <a16:creationId xmlns:a16="http://schemas.microsoft.com/office/drawing/2014/main" id="{308DF2C3-CC92-F54A-9AAA-948C5E688EEF}"/>
              </a:ext>
            </a:extLst>
          </p:cNvPr>
          <p:cNvSpPr/>
          <p:nvPr/>
        </p:nvSpPr>
        <p:spPr>
          <a:xfrm>
            <a:off x="3661804" y="4412337"/>
            <a:ext cx="1114817" cy="1315233"/>
          </a:xfrm>
          <a:prstGeom prst="wedgeRectCallout">
            <a:avLst>
              <a:gd name="adj1" fmla="val -5102"/>
              <a:gd name="adj2" fmla="val -11369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Repeat for each record</a:t>
            </a:r>
          </a:p>
        </p:txBody>
      </p:sp>
    </p:spTree>
    <p:extLst>
      <p:ext uri="{BB962C8B-B14F-4D97-AF65-F5344CB8AC3E}">
        <p14:creationId xmlns:p14="http://schemas.microsoft.com/office/powerpoint/2010/main" val="23157252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856FE-7746-EF42-BD4F-57C0F87F1E4F}"/>
              </a:ext>
            </a:extLst>
          </p:cNvPr>
          <p:cNvSpPr>
            <a:spLocks noGrp="1"/>
          </p:cNvSpPr>
          <p:nvPr>
            <p:ph type="title"/>
          </p:nvPr>
        </p:nvSpPr>
        <p:spPr/>
        <p:txBody>
          <a:bodyPr>
            <a:noAutofit/>
          </a:bodyPr>
          <a:lstStyle/>
          <a:p>
            <a:r>
              <a:rPr lang="en-US" sz="3200" dirty="0"/>
              <a:t>Version 1: Count the number of lines in a file</a:t>
            </a:r>
            <a:br>
              <a:rPr lang="en-US" sz="3200" dirty="0"/>
            </a:br>
            <a:r>
              <a:rPr lang="en-US" sz="2000" dirty="0"/>
              <a:t>This passes the most data from Mappers to Reducers</a:t>
            </a:r>
            <a:endParaRPr lang="en-US" sz="3200" dirty="0"/>
          </a:p>
        </p:txBody>
      </p:sp>
      <p:sp>
        <p:nvSpPr>
          <p:cNvPr id="4" name="Footer Placeholder 3">
            <a:extLst>
              <a:ext uri="{FF2B5EF4-FFF2-40B4-BE49-F238E27FC236}">
                <a16:creationId xmlns:a16="http://schemas.microsoft.com/office/drawing/2014/main" id="{315172D7-25CA-2943-9B2A-361C47F7A4B3}"/>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83EA7603-85D5-D941-BF24-F0182CE716F9}"/>
              </a:ext>
            </a:extLst>
          </p:cNvPr>
          <p:cNvSpPr>
            <a:spLocks noGrp="1"/>
          </p:cNvSpPr>
          <p:nvPr>
            <p:ph type="sldNum" sz="quarter" idx="12"/>
          </p:nvPr>
        </p:nvSpPr>
        <p:spPr/>
        <p:txBody>
          <a:bodyPr/>
          <a:lstStyle/>
          <a:p>
            <a:fld id="{9AA7C465-8597-4488-B68C-958448427716}" type="slidenum">
              <a:rPr lang="en-US" smtClean="0"/>
              <a:t>80</a:t>
            </a:fld>
            <a:endParaRPr lang="en-US" dirty="0"/>
          </a:p>
        </p:txBody>
      </p:sp>
      <p:sp>
        <p:nvSpPr>
          <p:cNvPr id="10" name="Rectangle 9">
            <a:extLst>
              <a:ext uri="{FF2B5EF4-FFF2-40B4-BE49-F238E27FC236}">
                <a16:creationId xmlns:a16="http://schemas.microsoft.com/office/drawing/2014/main" id="{E093D7A8-C3F9-DF45-A1E1-EB18B9A5AAB1}"/>
              </a:ext>
            </a:extLst>
          </p:cNvPr>
          <p:cNvSpPr/>
          <p:nvPr/>
        </p:nvSpPr>
        <p:spPr>
          <a:xfrm>
            <a:off x="356992" y="2187732"/>
            <a:ext cx="3989540" cy="3416320"/>
          </a:xfrm>
          <a:prstGeom prst="rect">
            <a:avLst/>
          </a:prstGeom>
        </p:spPr>
        <p:txBody>
          <a:bodyPr wrap="square">
            <a:spAutoFit/>
          </a:bodyPr>
          <a:lstStyle/>
          <a:p>
            <a:r>
              <a:rPr lang="en-US" dirty="0"/>
              <a:t>from </a:t>
            </a:r>
            <a:r>
              <a:rPr lang="en-US" dirty="0" err="1"/>
              <a:t>mrjob.job</a:t>
            </a:r>
            <a:r>
              <a:rPr lang="en-US" dirty="0"/>
              <a:t> import </a:t>
            </a:r>
            <a:r>
              <a:rPr lang="en-US" dirty="0" err="1"/>
              <a:t>MRJob</a:t>
            </a:r>
            <a:endParaRPr lang="en-US" dirty="0"/>
          </a:p>
          <a:p>
            <a:endParaRPr lang="en-US" dirty="0"/>
          </a:p>
          <a:p>
            <a:r>
              <a:rPr lang="en-US" dirty="0"/>
              <a:t>class </a:t>
            </a:r>
            <a:r>
              <a:rPr lang="en-US" dirty="0" err="1"/>
              <a:t>MRCountLines</a:t>
            </a:r>
            <a:r>
              <a:rPr lang="en-US" dirty="0"/>
              <a:t>(</a:t>
            </a:r>
            <a:r>
              <a:rPr lang="en-US" dirty="0" err="1"/>
              <a:t>MRJob</a:t>
            </a:r>
            <a:r>
              <a:rPr lang="en-US" dirty="0"/>
              <a:t>):</a:t>
            </a:r>
          </a:p>
          <a:p>
            <a:endParaRPr lang="en-US" dirty="0"/>
          </a:p>
          <a:p>
            <a:r>
              <a:rPr lang="en-US" dirty="0"/>
              <a:t>    def mapper(self, _, line):</a:t>
            </a:r>
          </a:p>
          <a:p>
            <a:r>
              <a:rPr lang="en-US" dirty="0"/>
              <a:t>        yield “Line”, 1</a:t>
            </a:r>
          </a:p>
          <a:p>
            <a:endParaRPr lang="en-US" dirty="0"/>
          </a:p>
          <a:p>
            <a:r>
              <a:rPr lang="en-US" dirty="0"/>
              <a:t>    def reducer(self, key, values):</a:t>
            </a:r>
          </a:p>
          <a:p>
            <a:r>
              <a:rPr lang="en-US" dirty="0"/>
              <a:t>        yield key, sum(values)</a:t>
            </a:r>
          </a:p>
          <a:p>
            <a:endParaRPr lang="en-US" dirty="0"/>
          </a:p>
          <a:p>
            <a:r>
              <a:rPr lang="en-US" dirty="0"/>
              <a:t>if __name__ == '__main__':</a:t>
            </a:r>
          </a:p>
          <a:p>
            <a:r>
              <a:rPr lang="en-US" dirty="0"/>
              <a:t>    </a:t>
            </a:r>
            <a:r>
              <a:rPr lang="en-US" dirty="0" err="1"/>
              <a:t>MRCountLinesRight.run</a:t>
            </a:r>
            <a:r>
              <a:rPr lang="en-US" dirty="0"/>
              <a:t>()</a:t>
            </a:r>
          </a:p>
        </p:txBody>
      </p:sp>
      <p:sp>
        <p:nvSpPr>
          <p:cNvPr id="14" name="Rectangular Callout 13">
            <a:extLst>
              <a:ext uri="{FF2B5EF4-FFF2-40B4-BE49-F238E27FC236}">
                <a16:creationId xmlns:a16="http://schemas.microsoft.com/office/drawing/2014/main" id="{3B2B978A-D947-5548-BBD1-2B55D9CC7C3A}"/>
              </a:ext>
            </a:extLst>
          </p:cNvPr>
          <p:cNvSpPr/>
          <p:nvPr/>
        </p:nvSpPr>
        <p:spPr>
          <a:xfrm>
            <a:off x="4647156" y="2117151"/>
            <a:ext cx="3782860" cy="751561"/>
          </a:xfrm>
          <a:prstGeom prst="wedgeRectCallout">
            <a:avLst>
              <a:gd name="adj1" fmla="val -69309"/>
              <a:gd name="adj2" fmla="val 375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mapper is called once per record in the block with the key-value pair holding </a:t>
            </a:r>
          </a:p>
          <a:p>
            <a:pPr algn="ctr"/>
            <a:r>
              <a:rPr lang="en-US" sz="1400" dirty="0"/>
              <a:t>&lt;offset-of-record-line in block, line/record&gt;</a:t>
            </a:r>
          </a:p>
        </p:txBody>
      </p:sp>
      <p:sp>
        <p:nvSpPr>
          <p:cNvPr id="15" name="Rectangular Callout 14">
            <a:extLst>
              <a:ext uri="{FF2B5EF4-FFF2-40B4-BE49-F238E27FC236}">
                <a16:creationId xmlns:a16="http://schemas.microsoft.com/office/drawing/2014/main" id="{00AFB68A-0D53-5B44-A95C-ACCDFF7FCA5A}"/>
              </a:ext>
            </a:extLst>
          </p:cNvPr>
          <p:cNvSpPr/>
          <p:nvPr/>
        </p:nvSpPr>
        <p:spPr>
          <a:xfrm>
            <a:off x="4584526" y="5480554"/>
            <a:ext cx="3782860" cy="751561"/>
          </a:xfrm>
          <a:prstGeom prst="wedgeRectCallout">
            <a:avLst>
              <a:gd name="adj1" fmla="val -71958"/>
              <a:gd name="adj2" fmla="val -124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Sum up all the 1’s to give the total line count in a file</a:t>
            </a:r>
          </a:p>
        </p:txBody>
      </p:sp>
      <p:sp>
        <p:nvSpPr>
          <p:cNvPr id="16" name="Rectangular Callout 15">
            <a:extLst>
              <a:ext uri="{FF2B5EF4-FFF2-40B4-BE49-F238E27FC236}">
                <a16:creationId xmlns:a16="http://schemas.microsoft.com/office/drawing/2014/main" id="{D9316F42-98AC-F14C-ADAA-B2E7DBE98A82}"/>
              </a:ext>
            </a:extLst>
          </p:cNvPr>
          <p:cNvSpPr/>
          <p:nvPr/>
        </p:nvSpPr>
        <p:spPr>
          <a:xfrm>
            <a:off x="4647156" y="3108156"/>
            <a:ext cx="3782860" cy="751561"/>
          </a:xfrm>
          <a:prstGeom prst="wedgeRectCallout">
            <a:avLst>
              <a:gd name="adj1" fmla="val -73283"/>
              <a:gd name="adj2" fmla="val 15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For each input line/record the mapper outputs a key value pair of the form</a:t>
            </a:r>
          </a:p>
          <a:p>
            <a:pPr algn="ctr"/>
            <a:r>
              <a:rPr lang="en-US" sz="1400" dirty="0"/>
              <a:t>&lt;“Line”, 1&gt;</a:t>
            </a:r>
          </a:p>
        </p:txBody>
      </p:sp>
      <p:sp>
        <p:nvSpPr>
          <p:cNvPr id="12" name="Rectangular Callout 11">
            <a:extLst>
              <a:ext uri="{FF2B5EF4-FFF2-40B4-BE49-F238E27FC236}">
                <a16:creationId xmlns:a16="http://schemas.microsoft.com/office/drawing/2014/main" id="{4BF706C5-D528-E848-9D9E-1C401CB3198A}"/>
              </a:ext>
            </a:extLst>
          </p:cNvPr>
          <p:cNvSpPr/>
          <p:nvPr/>
        </p:nvSpPr>
        <p:spPr>
          <a:xfrm>
            <a:off x="4647156" y="4129256"/>
            <a:ext cx="3782860" cy="751561"/>
          </a:xfrm>
          <a:prstGeom prst="wedgeRectCallout">
            <a:avLst>
              <a:gd name="adj1" fmla="val -72952"/>
              <a:gd name="adj2" fmla="val -24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reducer is called  once per key-value pair holding </a:t>
            </a:r>
          </a:p>
          <a:p>
            <a:pPr algn="ctr"/>
            <a:r>
              <a:rPr lang="en-US" sz="1400" dirty="0"/>
              <a:t>&lt;“Line”, {1, 1, 1, 1, 1, 1, 1, …}&gt;</a:t>
            </a:r>
          </a:p>
        </p:txBody>
      </p:sp>
    </p:spTree>
    <p:extLst>
      <p:ext uri="{BB962C8B-B14F-4D97-AF65-F5344CB8AC3E}">
        <p14:creationId xmlns:p14="http://schemas.microsoft.com/office/powerpoint/2010/main" val="29310055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856FE-7746-EF42-BD4F-57C0F87F1E4F}"/>
              </a:ext>
            </a:extLst>
          </p:cNvPr>
          <p:cNvSpPr>
            <a:spLocks noGrp="1"/>
          </p:cNvSpPr>
          <p:nvPr>
            <p:ph type="title"/>
          </p:nvPr>
        </p:nvSpPr>
        <p:spPr/>
        <p:txBody>
          <a:bodyPr>
            <a:noAutofit/>
          </a:bodyPr>
          <a:lstStyle/>
          <a:p>
            <a:r>
              <a:rPr lang="en-US" sz="3200" dirty="0"/>
              <a:t>Version 2: Count the number of lines in a file</a:t>
            </a:r>
            <a:br>
              <a:rPr lang="en-US" sz="3200" dirty="0"/>
            </a:br>
            <a:r>
              <a:rPr lang="en-US" sz="1600" dirty="0"/>
              <a:t>This uses </a:t>
            </a:r>
            <a:r>
              <a:rPr lang="en-US" sz="1600" dirty="0" err="1"/>
              <a:t>mapper_init</a:t>
            </a:r>
            <a:r>
              <a:rPr lang="en-US" sz="1600" dirty="0"/>
              <a:t> and </a:t>
            </a:r>
            <a:r>
              <a:rPr lang="en-US" sz="1600" dirty="0" err="1"/>
              <a:t>mapper_file</a:t>
            </a:r>
            <a:r>
              <a:rPr lang="en-US" sz="1600" dirty="0"/>
              <a:t> to decrease the amount of data passed to reducers</a:t>
            </a:r>
            <a:endParaRPr lang="en-US" sz="3200" dirty="0"/>
          </a:p>
        </p:txBody>
      </p:sp>
      <p:sp>
        <p:nvSpPr>
          <p:cNvPr id="4" name="Footer Placeholder 3">
            <a:extLst>
              <a:ext uri="{FF2B5EF4-FFF2-40B4-BE49-F238E27FC236}">
                <a16:creationId xmlns:a16="http://schemas.microsoft.com/office/drawing/2014/main" id="{315172D7-25CA-2943-9B2A-361C47F7A4B3}"/>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83EA7603-85D5-D941-BF24-F0182CE716F9}"/>
              </a:ext>
            </a:extLst>
          </p:cNvPr>
          <p:cNvSpPr>
            <a:spLocks noGrp="1"/>
          </p:cNvSpPr>
          <p:nvPr>
            <p:ph type="sldNum" sz="quarter" idx="12"/>
          </p:nvPr>
        </p:nvSpPr>
        <p:spPr/>
        <p:txBody>
          <a:bodyPr/>
          <a:lstStyle/>
          <a:p>
            <a:fld id="{9AA7C465-8597-4488-B68C-958448427716}" type="slidenum">
              <a:rPr lang="en-US" smtClean="0"/>
              <a:t>81</a:t>
            </a:fld>
            <a:endParaRPr lang="en-US" dirty="0"/>
          </a:p>
        </p:txBody>
      </p:sp>
      <p:sp>
        <p:nvSpPr>
          <p:cNvPr id="10" name="Rectangle 9">
            <a:extLst>
              <a:ext uri="{FF2B5EF4-FFF2-40B4-BE49-F238E27FC236}">
                <a16:creationId xmlns:a16="http://schemas.microsoft.com/office/drawing/2014/main" id="{E093D7A8-C3F9-DF45-A1E1-EB18B9A5AAB1}"/>
              </a:ext>
            </a:extLst>
          </p:cNvPr>
          <p:cNvSpPr/>
          <p:nvPr/>
        </p:nvSpPr>
        <p:spPr>
          <a:xfrm>
            <a:off x="356992" y="1622246"/>
            <a:ext cx="3989540" cy="5078313"/>
          </a:xfrm>
          <a:prstGeom prst="rect">
            <a:avLst/>
          </a:prstGeom>
        </p:spPr>
        <p:txBody>
          <a:bodyPr wrap="square">
            <a:spAutoFit/>
          </a:bodyPr>
          <a:lstStyle/>
          <a:p>
            <a:r>
              <a:rPr lang="en-US" dirty="0"/>
              <a:t>from </a:t>
            </a:r>
            <a:r>
              <a:rPr lang="en-US" dirty="0" err="1"/>
              <a:t>mrjob.job</a:t>
            </a:r>
            <a:r>
              <a:rPr lang="en-US" dirty="0"/>
              <a:t> import </a:t>
            </a:r>
            <a:r>
              <a:rPr lang="en-US" dirty="0" err="1"/>
              <a:t>MRJob</a:t>
            </a:r>
            <a:endParaRPr lang="en-US" dirty="0"/>
          </a:p>
          <a:p>
            <a:endParaRPr lang="en-US" dirty="0"/>
          </a:p>
          <a:p>
            <a:r>
              <a:rPr lang="en-US" dirty="0"/>
              <a:t>class </a:t>
            </a:r>
            <a:r>
              <a:rPr lang="en-US" dirty="0" err="1"/>
              <a:t>MRCountLines</a:t>
            </a:r>
            <a:r>
              <a:rPr lang="en-US" dirty="0"/>
              <a:t>(</a:t>
            </a:r>
            <a:r>
              <a:rPr lang="en-US" dirty="0" err="1"/>
              <a:t>MRJob</a:t>
            </a:r>
            <a:r>
              <a:rPr lang="en-US" dirty="0"/>
              <a:t>):</a:t>
            </a:r>
          </a:p>
          <a:p>
            <a:endParaRPr lang="en-US" dirty="0"/>
          </a:p>
          <a:p>
            <a:r>
              <a:rPr lang="en-US" dirty="0"/>
              <a:t>    def </a:t>
            </a:r>
            <a:r>
              <a:rPr lang="en-US" dirty="0" err="1"/>
              <a:t>mapper_init</a:t>
            </a:r>
            <a:r>
              <a:rPr lang="en-US" dirty="0"/>
              <a:t>(self):</a:t>
            </a:r>
          </a:p>
          <a:p>
            <a:r>
              <a:rPr lang="en-US" dirty="0"/>
              <a:t>        </a:t>
            </a:r>
            <a:r>
              <a:rPr lang="en-US" dirty="0" err="1"/>
              <a:t>self.num_lines</a:t>
            </a:r>
            <a:r>
              <a:rPr lang="en-US" dirty="0"/>
              <a:t> = 0</a:t>
            </a:r>
          </a:p>
          <a:p>
            <a:endParaRPr lang="en-US" dirty="0"/>
          </a:p>
          <a:p>
            <a:r>
              <a:rPr lang="en-US" dirty="0"/>
              <a:t>    def mapper(self, _, line):</a:t>
            </a:r>
          </a:p>
          <a:p>
            <a:r>
              <a:rPr lang="en-US" dirty="0"/>
              <a:t>        </a:t>
            </a:r>
            <a:r>
              <a:rPr lang="en-US" dirty="0" err="1"/>
              <a:t>self.num_lines</a:t>
            </a:r>
            <a:r>
              <a:rPr lang="en-US" dirty="0"/>
              <a:t> += 1</a:t>
            </a:r>
          </a:p>
          <a:p>
            <a:endParaRPr lang="en-US" dirty="0"/>
          </a:p>
          <a:p>
            <a:r>
              <a:rPr lang="en-US" dirty="0"/>
              <a:t>    def </a:t>
            </a:r>
            <a:r>
              <a:rPr lang="en-US" dirty="0" err="1"/>
              <a:t>mapper_final</a:t>
            </a:r>
            <a:r>
              <a:rPr lang="en-US" dirty="0"/>
              <a:t>(self):</a:t>
            </a:r>
          </a:p>
          <a:p>
            <a:r>
              <a:rPr lang="en-US" dirty="0"/>
              <a:t>        yield None, </a:t>
            </a:r>
            <a:r>
              <a:rPr lang="en-US" dirty="0" err="1"/>
              <a:t>self.num_lines</a:t>
            </a:r>
            <a:endParaRPr lang="en-US" dirty="0"/>
          </a:p>
          <a:p>
            <a:endParaRPr lang="en-US" dirty="0"/>
          </a:p>
          <a:p>
            <a:r>
              <a:rPr lang="en-US" dirty="0"/>
              <a:t>    def reducer(self, key, values):</a:t>
            </a:r>
          </a:p>
          <a:p>
            <a:r>
              <a:rPr lang="en-US" dirty="0"/>
              <a:t>        yield key, sum(values)</a:t>
            </a:r>
          </a:p>
          <a:p>
            <a:endParaRPr lang="en-US" dirty="0"/>
          </a:p>
          <a:p>
            <a:r>
              <a:rPr lang="en-US" dirty="0"/>
              <a:t>if __name__ == '__main__':</a:t>
            </a:r>
          </a:p>
          <a:p>
            <a:r>
              <a:rPr lang="en-US" dirty="0"/>
              <a:t>    </a:t>
            </a:r>
            <a:r>
              <a:rPr lang="en-US" dirty="0" err="1"/>
              <a:t>MRCountLinesRight.run</a:t>
            </a:r>
            <a:r>
              <a:rPr lang="en-US" dirty="0"/>
              <a:t>()</a:t>
            </a:r>
          </a:p>
        </p:txBody>
      </p:sp>
      <p:sp>
        <p:nvSpPr>
          <p:cNvPr id="11" name="Rectangular Callout 10">
            <a:extLst>
              <a:ext uri="{FF2B5EF4-FFF2-40B4-BE49-F238E27FC236}">
                <a16:creationId xmlns:a16="http://schemas.microsoft.com/office/drawing/2014/main" id="{700B83F6-FB66-CE4E-957B-5773BD9F0035}"/>
              </a:ext>
            </a:extLst>
          </p:cNvPr>
          <p:cNvSpPr/>
          <p:nvPr/>
        </p:nvSpPr>
        <p:spPr>
          <a:xfrm>
            <a:off x="4672208" y="1979113"/>
            <a:ext cx="3782860" cy="751561"/>
          </a:xfrm>
          <a:prstGeom prst="wedgeRectCallout">
            <a:avLst>
              <a:gd name="adj1" fmla="val -82223"/>
              <a:gd name="adj2" fmla="val 80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Executes one per mapper to set the block (partial) line counter to zero</a:t>
            </a:r>
          </a:p>
        </p:txBody>
      </p:sp>
      <p:sp>
        <p:nvSpPr>
          <p:cNvPr id="13" name="Rectangular Callout 12">
            <a:extLst>
              <a:ext uri="{FF2B5EF4-FFF2-40B4-BE49-F238E27FC236}">
                <a16:creationId xmlns:a16="http://schemas.microsoft.com/office/drawing/2014/main" id="{BEFAB1E5-8E15-E341-9D1F-74A46512BFCB}"/>
              </a:ext>
            </a:extLst>
          </p:cNvPr>
          <p:cNvSpPr/>
          <p:nvPr/>
        </p:nvSpPr>
        <p:spPr>
          <a:xfrm>
            <a:off x="4647156" y="3964489"/>
            <a:ext cx="3782860" cy="751561"/>
          </a:xfrm>
          <a:prstGeom prst="wedgeRectCallout">
            <a:avLst>
              <a:gd name="adj1" fmla="val -86528"/>
              <a:gd name="adj2" fmla="val -374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Executes once per block line/record to increment the block (partial) line counter to zero</a:t>
            </a:r>
          </a:p>
        </p:txBody>
      </p:sp>
      <p:sp>
        <p:nvSpPr>
          <p:cNvPr id="14" name="Rectangular Callout 13">
            <a:extLst>
              <a:ext uri="{FF2B5EF4-FFF2-40B4-BE49-F238E27FC236}">
                <a16:creationId xmlns:a16="http://schemas.microsoft.com/office/drawing/2014/main" id="{3B2B978A-D947-5548-BBD1-2B55D9CC7C3A}"/>
              </a:ext>
            </a:extLst>
          </p:cNvPr>
          <p:cNvSpPr/>
          <p:nvPr/>
        </p:nvSpPr>
        <p:spPr>
          <a:xfrm>
            <a:off x="4672208" y="2920653"/>
            <a:ext cx="3782860" cy="751561"/>
          </a:xfrm>
          <a:prstGeom prst="wedgeRectCallout">
            <a:avLst>
              <a:gd name="adj1" fmla="val -86528"/>
              <a:gd name="adj2" fmla="val 575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mapper is called once per record in the block with the key-value pair holding </a:t>
            </a:r>
          </a:p>
          <a:p>
            <a:pPr algn="ctr"/>
            <a:r>
              <a:rPr lang="en-US" sz="1400" dirty="0"/>
              <a:t>&lt;offset-of-record-line in block, line/record&gt;</a:t>
            </a:r>
          </a:p>
        </p:txBody>
      </p:sp>
      <p:sp>
        <p:nvSpPr>
          <p:cNvPr id="15" name="Rectangular Callout 14">
            <a:extLst>
              <a:ext uri="{FF2B5EF4-FFF2-40B4-BE49-F238E27FC236}">
                <a16:creationId xmlns:a16="http://schemas.microsoft.com/office/drawing/2014/main" id="{00AFB68A-0D53-5B44-A95C-ACCDFF7FCA5A}"/>
              </a:ext>
            </a:extLst>
          </p:cNvPr>
          <p:cNvSpPr/>
          <p:nvPr/>
        </p:nvSpPr>
        <p:spPr>
          <a:xfrm>
            <a:off x="4647156" y="5858003"/>
            <a:ext cx="3782860" cy="751561"/>
          </a:xfrm>
          <a:prstGeom prst="wedgeRectCallout">
            <a:avLst>
              <a:gd name="adj1" fmla="val -71296"/>
              <a:gd name="adj2" fmla="val -524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Executes once per key value pair to sum up the block (partial) line counts</a:t>
            </a:r>
          </a:p>
        </p:txBody>
      </p:sp>
      <p:sp>
        <p:nvSpPr>
          <p:cNvPr id="16" name="Rectangular Callout 15">
            <a:extLst>
              <a:ext uri="{FF2B5EF4-FFF2-40B4-BE49-F238E27FC236}">
                <a16:creationId xmlns:a16="http://schemas.microsoft.com/office/drawing/2014/main" id="{D9316F42-98AC-F14C-ADAA-B2E7DBE98A82}"/>
              </a:ext>
            </a:extLst>
          </p:cNvPr>
          <p:cNvSpPr/>
          <p:nvPr/>
        </p:nvSpPr>
        <p:spPr>
          <a:xfrm>
            <a:off x="4649244" y="4901849"/>
            <a:ext cx="3782860" cy="751561"/>
          </a:xfrm>
          <a:prstGeom prst="wedgeRectCallout">
            <a:avLst>
              <a:gd name="adj1" fmla="val -73283"/>
              <a:gd name="adj2" fmla="val 15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reducer is called  once per key-value pair holding </a:t>
            </a:r>
          </a:p>
          <a:p>
            <a:pPr algn="ctr"/>
            <a:r>
              <a:rPr lang="en-US" sz="1400" dirty="0"/>
              <a:t>&lt;None, {number-of-lines-per-mapper}&gt;</a:t>
            </a:r>
          </a:p>
        </p:txBody>
      </p:sp>
    </p:spTree>
    <p:extLst>
      <p:ext uri="{BB962C8B-B14F-4D97-AF65-F5344CB8AC3E}">
        <p14:creationId xmlns:p14="http://schemas.microsoft.com/office/powerpoint/2010/main" val="18379860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856FE-7746-EF42-BD4F-57C0F87F1E4F}"/>
              </a:ext>
            </a:extLst>
          </p:cNvPr>
          <p:cNvSpPr>
            <a:spLocks noGrp="1"/>
          </p:cNvSpPr>
          <p:nvPr>
            <p:ph type="title"/>
          </p:nvPr>
        </p:nvSpPr>
        <p:spPr/>
        <p:txBody>
          <a:bodyPr>
            <a:noAutofit/>
          </a:bodyPr>
          <a:lstStyle/>
          <a:p>
            <a:r>
              <a:rPr lang="en-US" sz="3200" dirty="0"/>
              <a:t>Version 3: Count the number of lines in a file</a:t>
            </a:r>
            <a:br>
              <a:rPr lang="en-US" sz="3200" dirty="0"/>
            </a:br>
            <a:r>
              <a:rPr lang="en-US" sz="2000" dirty="0"/>
              <a:t>This uses a combiner to to decrease the amount of data passed to reducers</a:t>
            </a:r>
            <a:endParaRPr lang="en-US" sz="3200" dirty="0"/>
          </a:p>
        </p:txBody>
      </p:sp>
      <p:sp>
        <p:nvSpPr>
          <p:cNvPr id="4" name="Footer Placeholder 3">
            <a:extLst>
              <a:ext uri="{FF2B5EF4-FFF2-40B4-BE49-F238E27FC236}">
                <a16:creationId xmlns:a16="http://schemas.microsoft.com/office/drawing/2014/main" id="{315172D7-25CA-2943-9B2A-361C47F7A4B3}"/>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83EA7603-85D5-D941-BF24-F0182CE716F9}"/>
              </a:ext>
            </a:extLst>
          </p:cNvPr>
          <p:cNvSpPr>
            <a:spLocks noGrp="1"/>
          </p:cNvSpPr>
          <p:nvPr>
            <p:ph type="sldNum" sz="quarter" idx="12"/>
          </p:nvPr>
        </p:nvSpPr>
        <p:spPr/>
        <p:txBody>
          <a:bodyPr/>
          <a:lstStyle/>
          <a:p>
            <a:fld id="{9AA7C465-8597-4488-B68C-958448427716}" type="slidenum">
              <a:rPr lang="en-US" smtClean="0"/>
              <a:t>82</a:t>
            </a:fld>
            <a:endParaRPr lang="en-US" dirty="0"/>
          </a:p>
        </p:txBody>
      </p:sp>
      <p:sp>
        <p:nvSpPr>
          <p:cNvPr id="10" name="Rectangle 9">
            <a:extLst>
              <a:ext uri="{FF2B5EF4-FFF2-40B4-BE49-F238E27FC236}">
                <a16:creationId xmlns:a16="http://schemas.microsoft.com/office/drawing/2014/main" id="{E093D7A8-C3F9-DF45-A1E1-EB18B9A5AAB1}"/>
              </a:ext>
            </a:extLst>
          </p:cNvPr>
          <p:cNvSpPr/>
          <p:nvPr/>
        </p:nvSpPr>
        <p:spPr>
          <a:xfrm>
            <a:off x="356992" y="1995226"/>
            <a:ext cx="3989540" cy="4247317"/>
          </a:xfrm>
          <a:prstGeom prst="rect">
            <a:avLst/>
          </a:prstGeom>
        </p:spPr>
        <p:txBody>
          <a:bodyPr wrap="square">
            <a:spAutoFit/>
          </a:bodyPr>
          <a:lstStyle/>
          <a:p>
            <a:r>
              <a:rPr lang="en-US" dirty="0"/>
              <a:t>from </a:t>
            </a:r>
            <a:r>
              <a:rPr lang="en-US" dirty="0" err="1"/>
              <a:t>mrjob.job</a:t>
            </a:r>
            <a:r>
              <a:rPr lang="en-US" dirty="0"/>
              <a:t> import </a:t>
            </a:r>
            <a:r>
              <a:rPr lang="en-US" dirty="0" err="1"/>
              <a:t>MRJob</a:t>
            </a:r>
            <a:endParaRPr lang="en-US" dirty="0"/>
          </a:p>
          <a:p>
            <a:endParaRPr lang="en-US" dirty="0"/>
          </a:p>
          <a:p>
            <a:r>
              <a:rPr lang="en-US" dirty="0"/>
              <a:t>class </a:t>
            </a:r>
            <a:r>
              <a:rPr lang="en-US" dirty="0" err="1"/>
              <a:t>MRCountLines</a:t>
            </a:r>
            <a:r>
              <a:rPr lang="en-US" dirty="0"/>
              <a:t>(</a:t>
            </a:r>
            <a:r>
              <a:rPr lang="en-US" dirty="0" err="1"/>
              <a:t>MRJob</a:t>
            </a:r>
            <a:r>
              <a:rPr lang="en-US" dirty="0"/>
              <a:t>):</a:t>
            </a:r>
          </a:p>
          <a:p>
            <a:endParaRPr lang="en-US" dirty="0"/>
          </a:p>
          <a:p>
            <a:r>
              <a:rPr lang="en-US" dirty="0"/>
              <a:t>    def mapper(self, _, line):</a:t>
            </a:r>
          </a:p>
          <a:p>
            <a:r>
              <a:rPr lang="en-US" dirty="0"/>
              <a:t>        yield “Line”, 1</a:t>
            </a:r>
          </a:p>
          <a:p>
            <a:endParaRPr lang="en-US" dirty="0"/>
          </a:p>
          <a:p>
            <a:r>
              <a:rPr lang="en-US" dirty="0"/>
              <a:t>    def combiner(self, key, values)</a:t>
            </a:r>
          </a:p>
          <a:p>
            <a:r>
              <a:rPr lang="en-US" dirty="0"/>
              <a:t>        yield key, sum(values)</a:t>
            </a:r>
          </a:p>
          <a:p>
            <a:endParaRPr lang="en-US" dirty="0"/>
          </a:p>
          <a:p>
            <a:r>
              <a:rPr lang="en-US" dirty="0"/>
              <a:t>    def reducer(self, key, values):</a:t>
            </a:r>
          </a:p>
          <a:p>
            <a:r>
              <a:rPr lang="en-US" dirty="0"/>
              <a:t>        yield key, sum(values)</a:t>
            </a:r>
          </a:p>
          <a:p>
            <a:endParaRPr lang="en-US" dirty="0"/>
          </a:p>
          <a:p>
            <a:r>
              <a:rPr lang="en-US" dirty="0"/>
              <a:t>if __name__ == '__main__':</a:t>
            </a:r>
          </a:p>
          <a:p>
            <a:r>
              <a:rPr lang="en-US" dirty="0"/>
              <a:t>    </a:t>
            </a:r>
            <a:r>
              <a:rPr lang="en-US" dirty="0" err="1"/>
              <a:t>MRCountLinesRight.run</a:t>
            </a:r>
            <a:r>
              <a:rPr lang="en-US" dirty="0"/>
              <a:t>()</a:t>
            </a:r>
          </a:p>
        </p:txBody>
      </p:sp>
      <p:sp>
        <p:nvSpPr>
          <p:cNvPr id="14" name="Rectangular Callout 13">
            <a:extLst>
              <a:ext uri="{FF2B5EF4-FFF2-40B4-BE49-F238E27FC236}">
                <a16:creationId xmlns:a16="http://schemas.microsoft.com/office/drawing/2014/main" id="{3B2B978A-D947-5548-BBD1-2B55D9CC7C3A}"/>
              </a:ext>
            </a:extLst>
          </p:cNvPr>
          <p:cNvSpPr/>
          <p:nvPr/>
        </p:nvSpPr>
        <p:spPr>
          <a:xfrm>
            <a:off x="4572000" y="1721079"/>
            <a:ext cx="4212920" cy="624063"/>
          </a:xfrm>
          <a:prstGeom prst="wedgeRectCallout">
            <a:avLst>
              <a:gd name="adj1" fmla="val -81230"/>
              <a:gd name="adj2" fmla="val 150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mapper is called once per record in the block with the key-value pair holding </a:t>
            </a:r>
          </a:p>
          <a:p>
            <a:pPr algn="ctr"/>
            <a:r>
              <a:rPr lang="en-US" sz="1400" dirty="0"/>
              <a:t>&lt;offset-of-record-line in block, line/record&gt;</a:t>
            </a:r>
          </a:p>
        </p:txBody>
      </p:sp>
      <p:sp>
        <p:nvSpPr>
          <p:cNvPr id="15" name="Rectangular Callout 14">
            <a:extLst>
              <a:ext uri="{FF2B5EF4-FFF2-40B4-BE49-F238E27FC236}">
                <a16:creationId xmlns:a16="http://schemas.microsoft.com/office/drawing/2014/main" id="{00AFB68A-0D53-5B44-A95C-ACCDFF7FCA5A}"/>
              </a:ext>
            </a:extLst>
          </p:cNvPr>
          <p:cNvSpPr/>
          <p:nvPr/>
        </p:nvSpPr>
        <p:spPr>
          <a:xfrm>
            <a:off x="4572000" y="6046375"/>
            <a:ext cx="4212920" cy="624063"/>
          </a:xfrm>
          <a:prstGeom prst="wedgeRectCallout">
            <a:avLst>
              <a:gd name="adj1" fmla="val -82239"/>
              <a:gd name="adj2" fmla="val -158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Sum up all the 1’s to give the total line count in a file</a:t>
            </a:r>
          </a:p>
        </p:txBody>
      </p:sp>
      <p:sp>
        <p:nvSpPr>
          <p:cNvPr id="16" name="Rectangular Callout 15">
            <a:extLst>
              <a:ext uri="{FF2B5EF4-FFF2-40B4-BE49-F238E27FC236}">
                <a16:creationId xmlns:a16="http://schemas.microsoft.com/office/drawing/2014/main" id="{D9316F42-98AC-F14C-ADAA-B2E7DBE98A82}"/>
              </a:ext>
            </a:extLst>
          </p:cNvPr>
          <p:cNvSpPr/>
          <p:nvPr/>
        </p:nvSpPr>
        <p:spPr>
          <a:xfrm>
            <a:off x="4572000" y="2835659"/>
            <a:ext cx="4212920" cy="624063"/>
          </a:xfrm>
          <a:prstGeom prst="wedgeRectCallout">
            <a:avLst>
              <a:gd name="adj1" fmla="val -81230"/>
              <a:gd name="adj2" fmla="val 291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For each input line/record the mapper outputs a key value pair of the form</a:t>
            </a:r>
          </a:p>
          <a:p>
            <a:pPr algn="ctr"/>
            <a:r>
              <a:rPr lang="en-US" sz="1400" dirty="0"/>
              <a:t>&lt;“Line”, 1&gt;</a:t>
            </a:r>
          </a:p>
        </p:txBody>
      </p:sp>
      <p:sp>
        <p:nvSpPr>
          <p:cNvPr id="12" name="Rectangular Callout 11">
            <a:extLst>
              <a:ext uri="{FF2B5EF4-FFF2-40B4-BE49-F238E27FC236}">
                <a16:creationId xmlns:a16="http://schemas.microsoft.com/office/drawing/2014/main" id="{4BF706C5-D528-E848-9D9E-1C401CB3198A}"/>
              </a:ext>
            </a:extLst>
          </p:cNvPr>
          <p:cNvSpPr/>
          <p:nvPr/>
        </p:nvSpPr>
        <p:spPr>
          <a:xfrm>
            <a:off x="4572000" y="5071813"/>
            <a:ext cx="4212920" cy="624063"/>
          </a:xfrm>
          <a:prstGeom prst="wedgeRectCallout">
            <a:avLst>
              <a:gd name="adj1" fmla="val -71627"/>
              <a:gd name="adj2" fmla="val -59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reducer is called  once per key-value pair holding </a:t>
            </a:r>
          </a:p>
          <a:p>
            <a:pPr algn="ctr"/>
            <a:r>
              <a:rPr lang="en-US" sz="1400" dirty="0"/>
              <a:t>&lt;“Line”, {1, 1, 1, 1, 1, 1, 1, …}&gt;</a:t>
            </a:r>
          </a:p>
        </p:txBody>
      </p:sp>
      <p:sp>
        <p:nvSpPr>
          <p:cNvPr id="11" name="Rectangular Callout 10">
            <a:extLst>
              <a:ext uri="{FF2B5EF4-FFF2-40B4-BE49-F238E27FC236}">
                <a16:creationId xmlns:a16="http://schemas.microsoft.com/office/drawing/2014/main" id="{DA4BC115-5106-A845-9E88-E59A53F3A41B}"/>
              </a:ext>
            </a:extLst>
          </p:cNvPr>
          <p:cNvSpPr/>
          <p:nvPr/>
        </p:nvSpPr>
        <p:spPr>
          <a:xfrm>
            <a:off x="4574088" y="3589307"/>
            <a:ext cx="4212920" cy="624063"/>
          </a:xfrm>
          <a:prstGeom prst="wedgeRectCallout">
            <a:avLst>
              <a:gd name="adj1" fmla="val -66958"/>
              <a:gd name="adj2" fmla="val 392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combiner is called with a key value pair of the form below just for a block</a:t>
            </a:r>
          </a:p>
          <a:p>
            <a:pPr algn="ctr"/>
            <a:r>
              <a:rPr lang="en-US" sz="1400" dirty="0"/>
              <a:t>&lt;“Line”, {1, 1, 1, 1, 1, 1, 1, …}&gt;</a:t>
            </a:r>
          </a:p>
        </p:txBody>
      </p:sp>
      <p:sp>
        <p:nvSpPr>
          <p:cNvPr id="13" name="Rectangular Callout 12">
            <a:extLst>
              <a:ext uri="{FF2B5EF4-FFF2-40B4-BE49-F238E27FC236}">
                <a16:creationId xmlns:a16="http://schemas.microsoft.com/office/drawing/2014/main" id="{B9DB1F47-976B-A947-B136-F568E838F5B0}"/>
              </a:ext>
            </a:extLst>
          </p:cNvPr>
          <p:cNvSpPr/>
          <p:nvPr/>
        </p:nvSpPr>
        <p:spPr>
          <a:xfrm>
            <a:off x="4563650" y="4317903"/>
            <a:ext cx="4212920" cy="624063"/>
          </a:xfrm>
          <a:prstGeom prst="wedgeRectCallout">
            <a:avLst>
              <a:gd name="adj1" fmla="val -67553"/>
              <a:gd name="adj2" fmla="val -350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outputs a key value pair of the form</a:t>
            </a:r>
          </a:p>
          <a:p>
            <a:pPr algn="ctr"/>
            <a:r>
              <a:rPr lang="en-US" sz="1400" dirty="0"/>
              <a:t>&lt;“Line”, 1&gt;</a:t>
            </a:r>
          </a:p>
        </p:txBody>
      </p:sp>
    </p:spTree>
    <p:extLst>
      <p:ext uri="{BB962C8B-B14F-4D97-AF65-F5344CB8AC3E}">
        <p14:creationId xmlns:p14="http://schemas.microsoft.com/office/powerpoint/2010/main" val="3290240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Mappers and Reducers</a:t>
            </a:r>
            <a:br>
              <a:rPr lang="en-US" dirty="0"/>
            </a:br>
            <a:r>
              <a:rPr lang="en-US" sz="3100" dirty="0"/>
              <a:t>How Many?</a:t>
            </a:r>
          </a:p>
        </p:txBody>
      </p:sp>
      <p:sp>
        <p:nvSpPr>
          <p:cNvPr id="3" name="Content Placeholder 2"/>
          <p:cNvSpPr>
            <a:spLocks noGrp="1"/>
          </p:cNvSpPr>
          <p:nvPr>
            <p:ph idx="1"/>
          </p:nvPr>
        </p:nvSpPr>
        <p:spPr/>
        <p:txBody>
          <a:bodyPr/>
          <a:lstStyle/>
          <a:p>
            <a:r>
              <a:rPr lang="en-US" dirty="0"/>
              <a:t>Picking the appropriate count of the map and reduce tasks for a job can radically change performance Increasing the number of tasks increases the framework overhead…</a:t>
            </a:r>
          </a:p>
          <a:p>
            <a:r>
              <a:rPr lang="en-US" dirty="0"/>
              <a:t>But increases load balancing and lowers the cost of failures</a:t>
            </a:r>
          </a:p>
          <a:p>
            <a:r>
              <a:rPr lang="en-US" dirty="0"/>
              <a:t>At one extreme is the 1 map and 1 reduce case where nothing is distributed</a:t>
            </a:r>
          </a:p>
          <a:p>
            <a:r>
              <a:rPr lang="en-US" dirty="0"/>
              <a:t>The other extreme is to have 1,000,000 map and the 1,000,000 reduce case where framework runs out of resources</a:t>
            </a:r>
          </a:p>
        </p:txBody>
      </p:sp>
      <p:sp>
        <p:nvSpPr>
          <p:cNvPr id="4" name="Footer Placeholder 3"/>
          <p:cNvSpPr>
            <a:spLocks noGrp="1"/>
          </p:cNvSpPr>
          <p:nvPr>
            <p:ph type="ftr" sz="quarter" idx="11"/>
          </p:nvPr>
        </p:nvSpPr>
        <p:spPr/>
        <p:txBody>
          <a:bodyPr/>
          <a:lstStyle/>
          <a:p>
            <a:r>
              <a:rPr lang="sk-SK" dirty="0"/>
              <a:t>CSP554</a:t>
            </a:r>
            <a:r>
              <a:rPr lang="en-US" dirty="0"/>
              <a:t> Module 04</a:t>
            </a:r>
          </a:p>
        </p:txBody>
      </p:sp>
      <p:sp>
        <p:nvSpPr>
          <p:cNvPr id="5" name="Slide Number Placeholder 4"/>
          <p:cNvSpPr>
            <a:spLocks noGrp="1"/>
          </p:cNvSpPr>
          <p:nvPr>
            <p:ph type="sldNum" sz="quarter" idx="12"/>
          </p:nvPr>
        </p:nvSpPr>
        <p:spPr/>
        <p:txBody>
          <a:bodyPr/>
          <a:lstStyle/>
          <a:p>
            <a:fld id="{9AA7C465-8597-4488-B68C-958448427716}" type="slidenum">
              <a:rPr lang="en-US" smtClean="0"/>
              <a:t>83</a:t>
            </a:fld>
            <a:endParaRPr lang="en-US" dirty="0"/>
          </a:p>
        </p:txBody>
      </p:sp>
    </p:spTree>
    <p:extLst>
      <p:ext uri="{BB962C8B-B14F-4D97-AF65-F5344CB8AC3E}">
        <p14:creationId xmlns:p14="http://schemas.microsoft.com/office/powerpoint/2010/main" val="12317050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Mappers</a:t>
            </a:r>
            <a:br>
              <a:rPr lang="en-US" dirty="0"/>
            </a:br>
            <a:r>
              <a:rPr lang="en-US" sz="3100" dirty="0"/>
              <a:t>How Many?</a:t>
            </a:r>
          </a:p>
        </p:txBody>
      </p:sp>
      <p:sp>
        <p:nvSpPr>
          <p:cNvPr id="3" name="Content Placeholder 2"/>
          <p:cNvSpPr>
            <a:spLocks noGrp="1"/>
          </p:cNvSpPr>
          <p:nvPr>
            <p:ph idx="1"/>
          </p:nvPr>
        </p:nvSpPr>
        <p:spPr/>
        <p:txBody>
          <a:bodyPr>
            <a:normAutofit/>
          </a:bodyPr>
          <a:lstStyle/>
          <a:p>
            <a:r>
              <a:rPr lang="en-US" dirty="0"/>
              <a:t>An input split is a chunk of the input that is processed by a map task</a:t>
            </a:r>
          </a:p>
          <a:p>
            <a:pPr lvl="1"/>
            <a:r>
              <a:rPr lang="en-US" dirty="0"/>
              <a:t>Each map processes a single split</a:t>
            </a:r>
          </a:p>
          <a:p>
            <a:r>
              <a:rPr lang="en-US" dirty="0"/>
              <a:t>Each split is divided into records, and the map processes each record—a key-value pair—in turn</a:t>
            </a:r>
          </a:p>
          <a:p>
            <a:r>
              <a:rPr lang="en-US" dirty="0"/>
              <a:t>The MapReduce framework sets the number of the map tasks based on considerations of split size</a:t>
            </a:r>
          </a:p>
          <a:p>
            <a:r>
              <a:rPr lang="en-US" dirty="0"/>
              <a:t>Except in special circumstances the number of mappers is just generally the following…</a:t>
            </a:r>
          </a:p>
          <a:p>
            <a:pPr lvl="1"/>
            <a:r>
              <a:rPr lang="en-US" dirty="0"/>
              <a:t>file-size / split-size</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04</a:t>
            </a:r>
          </a:p>
        </p:txBody>
      </p:sp>
      <p:sp>
        <p:nvSpPr>
          <p:cNvPr id="5" name="Slide Number Placeholder 4"/>
          <p:cNvSpPr>
            <a:spLocks noGrp="1"/>
          </p:cNvSpPr>
          <p:nvPr>
            <p:ph type="sldNum" sz="quarter" idx="12"/>
          </p:nvPr>
        </p:nvSpPr>
        <p:spPr/>
        <p:txBody>
          <a:bodyPr/>
          <a:lstStyle/>
          <a:p>
            <a:fld id="{9AA7C465-8597-4488-B68C-958448427716}" type="slidenum">
              <a:rPr lang="en-US" smtClean="0"/>
              <a:t>84</a:t>
            </a:fld>
            <a:endParaRPr lang="en-US" dirty="0"/>
          </a:p>
        </p:txBody>
      </p:sp>
    </p:spTree>
    <p:extLst>
      <p:ext uri="{BB962C8B-B14F-4D97-AF65-F5344CB8AC3E}">
        <p14:creationId xmlns:p14="http://schemas.microsoft.com/office/powerpoint/2010/main" val="27100806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Mappers</a:t>
            </a:r>
            <a:br>
              <a:rPr lang="en-US" dirty="0"/>
            </a:br>
            <a:r>
              <a:rPr lang="en-US" sz="3100" dirty="0"/>
              <a:t>How Many?</a:t>
            </a:r>
          </a:p>
        </p:txBody>
      </p:sp>
      <p:sp>
        <p:nvSpPr>
          <p:cNvPr id="3" name="Content Placeholder 2"/>
          <p:cNvSpPr>
            <a:spLocks noGrp="1"/>
          </p:cNvSpPr>
          <p:nvPr>
            <p:ph idx="1"/>
          </p:nvPr>
        </p:nvSpPr>
        <p:spPr/>
        <p:txBody>
          <a:bodyPr>
            <a:normAutofit/>
          </a:bodyPr>
          <a:lstStyle/>
          <a:p>
            <a:pPr marL="0" indent="0">
              <a:buNone/>
            </a:pPr>
            <a:r>
              <a:rPr lang="en-US" dirty="0"/>
              <a:t>Pseudocode used:</a:t>
            </a:r>
          </a:p>
          <a:p>
            <a:endParaRPr lang="en-US" dirty="0"/>
          </a:p>
          <a:p>
            <a:pPr marL="0" indent="0">
              <a:buNone/>
            </a:pPr>
            <a:r>
              <a:rPr lang="en-US" sz="1800" dirty="0" err="1"/>
              <a:t>num_splits</a:t>
            </a:r>
            <a:r>
              <a:rPr lang="en-US" sz="1800" dirty="0"/>
              <a:t> = 0</a:t>
            </a:r>
          </a:p>
          <a:p>
            <a:pPr marL="0" indent="0">
              <a:buNone/>
            </a:pPr>
            <a:r>
              <a:rPr lang="en-US" sz="1800" dirty="0"/>
              <a:t>for each input file f:</a:t>
            </a:r>
          </a:p>
          <a:p>
            <a:pPr marL="0" indent="0">
              <a:buNone/>
            </a:pPr>
            <a:r>
              <a:rPr lang="en-US" sz="1800" dirty="0"/>
              <a:t>   remaining = </a:t>
            </a:r>
            <a:r>
              <a:rPr lang="en-US" sz="1800" dirty="0" err="1"/>
              <a:t>f.length</a:t>
            </a:r>
            <a:endParaRPr lang="en-US" sz="1800" dirty="0"/>
          </a:p>
          <a:p>
            <a:pPr marL="0" indent="0">
              <a:buNone/>
            </a:pPr>
            <a:r>
              <a:rPr lang="en-US" sz="1800" dirty="0"/>
              <a:t>   while remaining / </a:t>
            </a:r>
            <a:r>
              <a:rPr lang="en-US" sz="1800" dirty="0" err="1"/>
              <a:t>split_size</a:t>
            </a:r>
            <a:r>
              <a:rPr lang="en-US" sz="1800" dirty="0"/>
              <a:t> &gt; </a:t>
            </a:r>
            <a:r>
              <a:rPr lang="en-US" sz="1800" dirty="0" err="1"/>
              <a:t>split_slope</a:t>
            </a:r>
            <a:r>
              <a:rPr lang="en-US" sz="1800" dirty="0"/>
              <a:t>:</a:t>
            </a:r>
          </a:p>
          <a:p>
            <a:pPr marL="0" indent="0">
              <a:buNone/>
            </a:pPr>
            <a:r>
              <a:rPr lang="en-US" sz="1800" dirty="0"/>
              <a:t>      </a:t>
            </a:r>
            <a:r>
              <a:rPr lang="en-US" sz="1800" dirty="0" err="1"/>
              <a:t>num_splits</a:t>
            </a:r>
            <a:r>
              <a:rPr lang="en-US" sz="1800" dirty="0"/>
              <a:t> += 1</a:t>
            </a:r>
          </a:p>
          <a:p>
            <a:pPr marL="0" indent="0">
              <a:buNone/>
            </a:pPr>
            <a:r>
              <a:rPr lang="en-US" sz="1800" dirty="0"/>
              <a:t>      remaining -= </a:t>
            </a:r>
            <a:r>
              <a:rPr lang="en-US" sz="1800" dirty="0" err="1"/>
              <a:t>split_size</a:t>
            </a:r>
            <a:endParaRPr lang="en-US" sz="1800" dirty="0"/>
          </a:p>
          <a:p>
            <a:pPr marL="0" indent="0">
              <a:buNone/>
            </a:pPr>
            <a:endParaRPr lang="en-US" sz="1800" dirty="0"/>
          </a:p>
          <a:p>
            <a:pPr marL="0" indent="0">
              <a:buNone/>
            </a:pPr>
            <a:r>
              <a:rPr lang="en-US" sz="1800" dirty="0"/>
              <a:t>where:</a:t>
            </a:r>
          </a:p>
          <a:p>
            <a:pPr marL="0" indent="0">
              <a:buNone/>
            </a:pPr>
            <a:endParaRPr lang="en-US" sz="1800" dirty="0"/>
          </a:p>
          <a:p>
            <a:pPr marL="0" indent="0">
              <a:buNone/>
            </a:pPr>
            <a:r>
              <a:rPr lang="en-US" sz="1800" dirty="0" err="1"/>
              <a:t>split_slope</a:t>
            </a:r>
            <a:r>
              <a:rPr lang="en-US" sz="1800" dirty="0"/>
              <a:t> = 1.1</a:t>
            </a:r>
          </a:p>
          <a:p>
            <a:pPr marL="0" indent="0">
              <a:buNone/>
            </a:pPr>
            <a:r>
              <a:rPr lang="en-US" sz="1800" dirty="0" err="1"/>
              <a:t>split_size</a:t>
            </a:r>
            <a:r>
              <a:rPr lang="en-US" sz="1800" dirty="0"/>
              <a:t> =~ </a:t>
            </a:r>
            <a:r>
              <a:rPr lang="en-US" sz="1800" dirty="0" err="1"/>
              <a:t>blocksize</a:t>
            </a:r>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04</a:t>
            </a:r>
          </a:p>
        </p:txBody>
      </p:sp>
      <p:sp>
        <p:nvSpPr>
          <p:cNvPr id="5" name="Slide Number Placeholder 4"/>
          <p:cNvSpPr>
            <a:spLocks noGrp="1"/>
          </p:cNvSpPr>
          <p:nvPr>
            <p:ph type="sldNum" sz="quarter" idx="12"/>
          </p:nvPr>
        </p:nvSpPr>
        <p:spPr/>
        <p:txBody>
          <a:bodyPr/>
          <a:lstStyle/>
          <a:p>
            <a:fld id="{9AA7C465-8597-4488-B68C-958448427716}" type="slidenum">
              <a:rPr lang="en-US" smtClean="0"/>
              <a:t>85</a:t>
            </a:fld>
            <a:endParaRPr lang="en-US" dirty="0"/>
          </a:p>
        </p:txBody>
      </p:sp>
    </p:spTree>
    <p:extLst>
      <p:ext uri="{BB962C8B-B14F-4D97-AF65-F5344CB8AC3E}">
        <p14:creationId xmlns:p14="http://schemas.microsoft.com/office/powerpoint/2010/main" val="20044182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Mappers</a:t>
            </a:r>
            <a:br>
              <a:rPr lang="en-US" dirty="0"/>
            </a:br>
            <a:r>
              <a:rPr lang="en-US" sz="3600" dirty="0"/>
              <a:t>How Many?</a:t>
            </a:r>
          </a:p>
        </p:txBody>
      </p:sp>
      <p:sp>
        <p:nvSpPr>
          <p:cNvPr id="3" name="Content Placeholder 2"/>
          <p:cNvSpPr>
            <a:spLocks noGrp="1"/>
          </p:cNvSpPr>
          <p:nvPr>
            <p:ph idx="1"/>
          </p:nvPr>
        </p:nvSpPr>
        <p:spPr/>
        <p:txBody>
          <a:bodyPr>
            <a:normAutofit fontScale="92500" lnSpcReduction="10000"/>
          </a:bodyPr>
          <a:lstStyle/>
          <a:p>
            <a:r>
              <a:rPr lang="en-US" dirty="0"/>
              <a:t>Some files, generally those compressed using techniques like </a:t>
            </a:r>
            <a:r>
              <a:rPr lang="en-US" dirty="0" err="1"/>
              <a:t>gzip</a:t>
            </a:r>
            <a:r>
              <a:rPr lang="en-US" dirty="0"/>
              <a:t>, are not able to be split for processing by multiple mappers</a:t>
            </a:r>
          </a:p>
          <a:p>
            <a:r>
              <a:rPr lang="en-US" dirty="0"/>
              <a:t>In this case the MapReduce execution engine arranges for only one map task to execute</a:t>
            </a:r>
          </a:p>
          <a:p>
            <a:r>
              <a:rPr lang="en-US" dirty="0"/>
              <a:t>Some applications don’t want files to be split, even where this is possible…</a:t>
            </a:r>
          </a:p>
          <a:p>
            <a:r>
              <a:rPr lang="en-US" dirty="0"/>
              <a:t>As this allows a single mapper to process each input file in its entirety</a:t>
            </a:r>
          </a:p>
          <a:p>
            <a:r>
              <a:rPr lang="en-US" dirty="0"/>
              <a:t>For example, a simple way to check if all the records in a file are sorted is…</a:t>
            </a:r>
          </a:p>
          <a:p>
            <a:r>
              <a:rPr lang="en-US" dirty="0"/>
              <a:t>Go through the records in order, checking whether each record is not less than the preceding one</a:t>
            </a:r>
          </a:p>
          <a:p>
            <a:r>
              <a:rPr lang="en-US" dirty="0"/>
              <a:t>Implemented as a map task, this algorithm will work only if one map processes the whole file</a:t>
            </a:r>
          </a:p>
        </p:txBody>
      </p:sp>
      <p:sp>
        <p:nvSpPr>
          <p:cNvPr id="4" name="Footer Placeholder 3"/>
          <p:cNvSpPr>
            <a:spLocks noGrp="1"/>
          </p:cNvSpPr>
          <p:nvPr>
            <p:ph type="ftr" sz="quarter" idx="11"/>
          </p:nvPr>
        </p:nvSpPr>
        <p:spPr/>
        <p:txBody>
          <a:bodyPr/>
          <a:lstStyle/>
          <a:p>
            <a:r>
              <a:rPr lang="sk-SK" dirty="0"/>
              <a:t>CSP554</a:t>
            </a:r>
            <a:r>
              <a:rPr lang="en-US" dirty="0"/>
              <a:t> Module 04</a:t>
            </a:r>
          </a:p>
        </p:txBody>
      </p:sp>
      <p:sp>
        <p:nvSpPr>
          <p:cNvPr id="5" name="Slide Number Placeholder 4"/>
          <p:cNvSpPr>
            <a:spLocks noGrp="1"/>
          </p:cNvSpPr>
          <p:nvPr>
            <p:ph type="sldNum" sz="quarter" idx="12"/>
          </p:nvPr>
        </p:nvSpPr>
        <p:spPr/>
        <p:txBody>
          <a:bodyPr/>
          <a:lstStyle/>
          <a:p>
            <a:fld id="{9AA7C465-8597-4488-B68C-958448427716}" type="slidenum">
              <a:rPr lang="en-US" smtClean="0"/>
              <a:t>86</a:t>
            </a:fld>
            <a:endParaRPr lang="en-US" dirty="0"/>
          </a:p>
        </p:txBody>
      </p:sp>
    </p:spTree>
    <p:extLst>
      <p:ext uri="{BB962C8B-B14F-4D97-AF65-F5344CB8AC3E}">
        <p14:creationId xmlns:p14="http://schemas.microsoft.com/office/powerpoint/2010/main" val="1139417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Reducers</a:t>
            </a:r>
            <a:br>
              <a:rPr lang="en-US" dirty="0"/>
            </a:br>
            <a:r>
              <a:rPr lang="en-US" sz="3100" dirty="0"/>
              <a:t>How Many?</a:t>
            </a:r>
          </a:p>
        </p:txBody>
      </p:sp>
      <p:sp>
        <p:nvSpPr>
          <p:cNvPr id="3" name="Content Placeholder 2"/>
          <p:cNvSpPr>
            <a:spLocks noGrp="1"/>
          </p:cNvSpPr>
          <p:nvPr>
            <p:ph idx="1"/>
          </p:nvPr>
        </p:nvSpPr>
        <p:spPr/>
        <p:txBody>
          <a:bodyPr/>
          <a:lstStyle/>
          <a:p>
            <a:r>
              <a:rPr lang="en-US" dirty="0"/>
              <a:t>By default there is a single reducer…</a:t>
            </a:r>
          </a:p>
          <a:p>
            <a:r>
              <a:rPr lang="en-US" dirty="0"/>
              <a:t>And therefore a single partition of data holding all the intermediate key-value pairs generated by mappers</a:t>
            </a:r>
          </a:p>
          <a:p>
            <a:r>
              <a:rPr lang="en-US" dirty="0"/>
              <a:t>But almost all real-world tasks should have more than one reducer…</a:t>
            </a:r>
          </a:p>
          <a:p>
            <a:r>
              <a:rPr lang="en-US" dirty="0"/>
              <a:t>As otherwise the MapReduce job will be very slow to execute…</a:t>
            </a:r>
          </a:p>
          <a:p>
            <a:r>
              <a:rPr lang="en-US" dirty="0"/>
              <a:t>Since all intermediate data flows through a single reduce task</a:t>
            </a:r>
          </a:p>
        </p:txBody>
      </p:sp>
      <p:sp>
        <p:nvSpPr>
          <p:cNvPr id="4" name="Footer Placeholder 3"/>
          <p:cNvSpPr>
            <a:spLocks noGrp="1"/>
          </p:cNvSpPr>
          <p:nvPr>
            <p:ph type="ftr" sz="quarter" idx="11"/>
          </p:nvPr>
        </p:nvSpPr>
        <p:spPr/>
        <p:txBody>
          <a:bodyPr/>
          <a:lstStyle/>
          <a:p>
            <a:r>
              <a:rPr lang="sk-SK" dirty="0"/>
              <a:t>CSP554</a:t>
            </a:r>
            <a:r>
              <a:rPr lang="en-US" dirty="0"/>
              <a:t> Module 04</a:t>
            </a:r>
          </a:p>
        </p:txBody>
      </p:sp>
      <p:sp>
        <p:nvSpPr>
          <p:cNvPr id="5" name="Slide Number Placeholder 4"/>
          <p:cNvSpPr>
            <a:spLocks noGrp="1"/>
          </p:cNvSpPr>
          <p:nvPr>
            <p:ph type="sldNum" sz="quarter" idx="12"/>
          </p:nvPr>
        </p:nvSpPr>
        <p:spPr/>
        <p:txBody>
          <a:bodyPr/>
          <a:lstStyle/>
          <a:p>
            <a:fld id="{9AA7C465-8597-4488-B68C-958448427716}" type="slidenum">
              <a:rPr lang="en-US" smtClean="0"/>
              <a:t>87</a:t>
            </a:fld>
            <a:endParaRPr lang="en-US" dirty="0"/>
          </a:p>
        </p:txBody>
      </p:sp>
    </p:spTree>
    <p:extLst>
      <p:ext uri="{BB962C8B-B14F-4D97-AF65-F5344CB8AC3E}">
        <p14:creationId xmlns:p14="http://schemas.microsoft.com/office/powerpoint/2010/main" val="13336521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Reducers</a:t>
            </a:r>
            <a:br>
              <a:rPr lang="en-US" dirty="0"/>
            </a:br>
            <a:r>
              <a:rPr lang="en-US" sz="3100" dirty="0"/>
              <a:t>How Many?</a:t>
            </a:r>
          </a:p>
        </p:txBody>
      </p:sp>
      <p:sp>
        <p:nvSpPr>
          <p:cNvPr id="3" name="Content Placeholder 2"/>
          <p:cNvSpPr>
            <a:spLocks noGrp="1"/>
          </p:cNvSpPr>
          <p:nvPr>
            <p:ph idx="1"/>
          </p:nvPr>
        </p:nvSpPr>
        <p:spPr/>
        <p:txBody>
          <a:bodyPr/>
          <a:lstStyle/>
          <a:p>
            <a:r>
              <a:rPr lang="en-US" dirty="0"/>
              <a:t>Choosing the number of reducers is often a matter of experience and trial and error</a:t>
            </a:r>
          </a:p>
          <a:p>
            <a:r>
              <a:rPr lang="en-US" dirty="0"/>
              <a:t>Increasing the numbers of reducers makes the reduce phase shorter by allowing parallel execution</a:t>
            </a:r>
          </a:p>
          <a:p>
            <a:pPr lvl="1"/>
            <a:r>
              <a:rPr lang="en-US" dirty="0"/>
              <a:t>For n reduce tasks the intermediate data will be divided into n partitions</a:t>
            </a:r>
          </a:p>
          <a:p>
            <a:r>
              <a:rPr lang="en-US" dirty="0"/>
              <a:t>But if you use too many reduce tasks each one may process a partition whose size is small</a:t>
            </a:r>
          </a:p>
          <a:p>
            <a:pPr lvl="1"/>
            <a:r>
              <a:rPr lang="en-US" dirty="0"/>
              <a:t>For a small partition the startup and shutdown of a reduce task may take more time than to process its partition</a:t>
            </a:r>
          </a:p>
          <a:p>
            <a:pPr lvl="1"/>
            <a:r>
              <a:rPr lang="en-US" dirty="0"/>
              <a:t>And in a shared environment with too many reduce tasks startup may be delayed by YARN until enough resources are available</a:t>
            </a:r>
          </a:p>
          <a:p>
            <a:pPr lvl="1"/>
            <a:r>
              <a:rPr lang="en-US" dirty="0"/>
              <a:t>Or  other MapReduce jobs may be starved of needed resources</a:t>
            </a:r>
          </a:p>
        </p:txBody>
      </p:sp>
      <p:sp>
        <p:nvSpPr>
          <p:cNvPr id="4" name="Footer Placeholder 3"/>
          <p:cNvSpPr>
            <a:spLocks noGrp="1"/>
          </p:cNvSpPr>
          <p:nvPr>
            <p:ph type="ftr" sz="quarter" idx="11"/>
          </p:nvPr>
        </p:nvSpPr>
        <p:spPr/>
        <p:txBody>
          <a:bodyPr/>
          <a:lstStyle/>
          <a:p>
            <a:r>
              <a:rPr lang="sk-SK" dirty="0"/>
              <a:t>CSP554</a:t>
            </a:r>
            <a:r>
              <a:rPr lang="en-US" dirty="0"/>
              <a:t> Module 04</a:t>
            </a:r>
          </a:p>
        </p:txBody>
      </p:sp>
      <p:sp>
        <p:nvSpPr>
          <p:cNvPr id="5" name="Slide Number Placeholder 4"/>
          <p:cNvSpPr>
            <a:spLocks noGrp="1"/>
          </p:cNvSpPr>
          <p:nvPr>
            <p:ph type="sldNum" sz="quarter" idx="12"/>
          </p:nvPr>
        </p:nvSpPr>
        <p:spPr/>
        <p:txBody>
          <a:bodyPr/>
          <a:lstStyle/>
          <a:p>
            <a:fld id="{9AA7C465-8597-4488-B68C-958448427716}" type="slidenum">
              <a:rPr lang="en-US" smtClean="0"/>
              <a:t>88</a:t>
            </a:fld>
            <a:endParaRPr lang="en-US" dirty="0"/>
          </a:p>
        </p:txBody>
      </p:sp>
    </p:spTree>
    <p:extLst>
      <p:ext uri="{BB962C8B-B14F-4D97-AF65-F5344CB8AC3E}">
        <p14:creationId xmlns:p14="http://schemas.microsoft.com/office/powerpoint/2010/main" val="16425003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Fault Tolerance</a:t>
            </a:r>
            <a:endParaRPr lang="en-US" dirty="0"/>
          </a:p>
        </p:txBody>
      </p:sp>
      <p:sp>
        <p:nvSpPr>
          <p:cNvPr id="3" name="Content Placeholder 2"/>
          <p:cNvSpPr>
            <a:spLocks noGrp="1"/>
          </p:cNvSpPr>
          <p:nvPr>
            <p:ph idx="1"/>
          </p:nvPr>
        </p:nvSpPr>
        <p:spPr/>
        <p:txBody>
          <a:bodyPr/>
          <a:lstStyle/>
          <a:p>
            <a:r>
              <a:rPr lang="en-US" dirty="0"/>
              <a:t>Map worker failure</a:t>
            </a:r>
          </a:p>
          <a:p>
            <a:pPr lvl="1"/>
            <a:r>
              <a:rPr lang="en-US" dirty="0"/>
              <a:t>Map tasks completed or in-progress at worker are reset to idle</a:t>
            </a:r>
          </a:p>
          <a:p>
            <a:pPr lvl="1"/>
            <a:r>
              <a:rPr lang="en-US" dirty="0"/>
              <a:t>Reduce workers are notified when task is rescheduled on another worker</a:t>
            </a:r>
          </a:p>
          <a:p>
            <a:r>
              <a:rPr lang="en-US" dirty="0"/>
              <a:t>Reduce worker failure</a:t>
            </a:r>
          </a:p>
          <a:p>
            <a:pPr lvl="1"/>
            <a:r>
              <a:rPr lang="en-US" dirty="0"/>
              <a:t>Only in-progress tasks are reset to idle</a:t>
            </a:r>
          </a:p>
          <a:p>
            <a:r>
              <a:rPr lang="en-US" dirty="0"/>
              <a:t>Master failure</a:t>
            </a:r>
          </a:p>
          <a:p>
            <a:pPr lvl="1"/>
            <a:r>
              <a:rPr lang="en-US" dirty="0"/>
              <a:t>MapReduce task is aborted and client is notified</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89</a:t>
            </a:fld>
            <a:endParaRPr lang="en-US" dirty="0"/>
          </a:p>
        </p:txBody>
      </p:sp>
    </p:spTree>
    <p:extLst>
      <p:ext uri="{BB962C8B-B14F-4D97-AF65-F5344CB8AC3E}">
        <p14:creationId xmlns:p14="http://schemas.microsoft.com/office/powerpoint/2010/main" val="1267585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088D5-987F-B546-8964-9A91B76BB83C}"/>
              </a:ext>
            </a:extLst>
          </p:cNvPr>
          <p:cNvSpPr>
            <a:spLocks noGrp="1"/>
          </p:cNvSpPr>
          <p:nvPr>
            <p:ph type="title"/>
          </p:nvPr>
        </p:nvSpPr>
        <p:spPr/>
        <p:txBody>
          <a:bodyPr/>
          <a:lstStyle/>
          <a:p>
            <a:r>
              <a:rPr lang="en-US" dirty="0"/>
              <a:t>Parallel Batch Data Analysis </a:t>
            </a:r>
          </a:p>
        </p:txBody>
      </p:sp>
      <p:sp>
        <p:nvSpPr>
          <p:cNvPr id="3" name="Footer Placeholder 2">
            <a:extLst>
              <a:ext uri="{FF2B5EF4-FFF2-40B4-BE49-F238E27FC236}">
                <a16:creationId xmlns:a16="http://schemas.microsoft.com/office/drawing/2014/main" id="{8AA337D7-43D9-D84A-973B-96970BBBCABF}"/>
              </a:ext>
            </a:extLst>
          </p:cNvPr>
          <p:cNvSpPr>
            <a:spLocks noGrp="1"/>
          </p:cNvSpPr>
          <p:nvPr>
            <p:ph type="ftr" sz="quarter" idx="11"/>
          </p:nvPr>
        </p:nvSpPr>
        <p:spPr/>
        <p:txBody>
          <a:bodyPr/>
          <a:lstStyle/>
          <a:p>
            <a:r>
              <a:rPr lang="sk-SK"/>
              <a:t>CSP554</a:t>
            </a:r>
            <a:r>
              <a:rPr lang="en-US"/>
              <a:t> Module 03b</a:t>
            </a:r>
            <a:endParaRPr lang="en-US" dirty="0"/>
          </a:p>
        </p:txBody>
      </p:sp>
      <p:sp>
        <p:nvSpPr>
          <p:cNvPr id="4" name="Slide Number Placeholder 3">
            <a:extLst>
              <a:ext uri="{FF2B5EF4-FFF2-40B4-BE49-F238E27FC236}">
                <a16:creationId xmlns:a16="http://schemas.microsoft.com/office/drawing/2014/main" id="{798DF2D8-7AC5-4443-A49B-3BF1934D7E8C}"/>
              </a:ext>
            </a:extLst>
          </p:cNvPr>
          <p:cNvSpPr>
            <a:spLocks noGrp="1"/>
          </p:cNvSpPr>
          <p:nvPr>
            <p:ph type="sldNum" sz="quarter" idx="12"/>
          </p:nvPr>
        </p:nvSpPr>
        <p:spPr/>
        <p:txBody>
          <a:bodyPr/>
          <a:lstStyle/>
          <a:p>
            <a:fld id="{9AA7C465-8597-4488-B68C-958448427716}" type="slidenum">
              <a:rPr lang="en-US" smtClean="0"/>
              <a:t>9</a:t>
            </a:fld>
            <a:endParaRPr lang="en-US" dirty="0"/>
          </a:p>
        </p:txBody>
      </p:sp>
      <p:sp>
        <p:nvSpPr>
          <p:cNvPr id="5" name="Rectangle 4">
            <a:extLst>
              <a:ext uri="{FF2B5EF4-FFF2-40B4-BE49-F238E27FC236}">
                <a16:creationId xmlns:a16="http://schemas.microsoft.com/office/drawing/2014/main" id="{8BF03B75-38C7-4D4F-9AC5-4F328445AF44}"/>
              </a:ext>
            </a:extLst>
          </p:cNvPr>
          <p:cNvSpPr/>
          <p:nvPr/>
        </p:nvSpPr>
        <p:spPr>
          <a:xfrm>
            <a:off x="388309" y="3256765"/>
            <a:ext cx="757266" cy="1518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Input HDFS Files or S3 Objects</a:t>
            </a:r>
          </a:p>
        </p:txBody>
      </p:sp>
      <p:sp>
        <p:nvSpPr>
          <p:cNvPr id="10" name="Right Arrow 9">
            <a:extLst>
              <a:ext uri="{FF2B5EF4-FFF2-40B4-BE49-F238E27FC236}">
                <a16:creationId xmlns:a16="http://schemas.microsoft.com/office/drawing/2014/main" id="{A3B84211-E42C-2442-8A5C-8FD17D4C54A8}"/>
              </a:ext>
            </a:extLst>
          </p:cNvPr>
          <p:cNvSpPr/>
          <p:nvPr/>
        </p:nvSpPr>
        <p:spPr>
          <a:xfrm>
            <a:off x="1220107" y="3866150"/>
            <a:ext cx="345647"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ular Callout 11">
            <a:extLst>
              <a:ext uri="{FF2B5EF4-FFF2-40B4-BE49-F238E27FC236}">
                <a16:creationId xmlns:a16="http://schemas.microsoft.com/office/drawing/2014/main" id="{B6765391-9CBD-DB4F-B934-B5ABEFF25D45}"/>
              </a:ext>
            </a:extLst>
          </p:cNvPr>
          <p:cNvSpPr/>
          <p:nvPr/>
        </p:nvSpPr>
        <p:spPr>
          <a:xfrm>
            <a:off x="1903479" y="1421190"/>
            <a:ext cx="1004621" cy="1091525"/>
          </a:xfrm>
          <a:prstGeom prst="wedgeRectCallout">
            <a:avLst>
              <a:gd name="adj1" fmla="val 30463"/>
              <a:gd name="adj2" fmla="val 9168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Read the</a:t>
            </a:r>
          </a:p>
          <a:p>
            <a:pPr algn="ctr"/>
            <a:r>
              <a:rPr lang="en-US" sz="1100" dirty="0"/>
              <a:t>next record from a split</a:t>
            </a:r>
          </a:p>
        </p:txBody>
      </p:sp>
      <p:sp>
        <p:nvSpPr>
          <p:cNvPr id="14" name="Rectangular Callout 13">
            <a:extLst>
              <a:ext uri="{FF2B5EF4-FFF2-40B4-BE49-F238E27FC236}">
                <a16:creationId xmlns:a16="http://schemas.microsoft.com/office/drawing/2014/main" id="{20F83258-1E97-6541-8ECB-635E6B059119}"/>
              </a:ext>
            </a:extLst>
          </p:cNvPr>
          <p:cNvSpPr/>
          <p:nvPr/>
        </p:nvSpPr>
        <p:spPr>
          <a:xfrm>
            <a:off x="3215833" y="5661764"/>
            <a:ext cx="1004621" cy="1091525"/>
          </a:xfrm>
          <a:prstGeom prst="wedgeRectCallout">
            <a:avLst>
              <a:gd name="adj1" fmla="val 53688"/>
              <a:gd name="adj2" fmla="val -9083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Write the next record from a split</a:t>
            </a:r>
          </a:p>
        </p:txBody>
      </p:sp>
      <p:sp>
        <p:nvSpPr>
          <p:cNvPr id="15" name="Rectangular Callout 14">
            <a:extLst>
              <a:ext uri="{FF2B5EF4-FFF2-40B4-BE49-F238E27FC236}">
                <a16:creationId xmlns:a16="http://schemas.microsoft.com/office/drawing/2014/main" id="{308DF2C3-CC92-F54A-9AAA-948C5E688EEF}"/>
              </a:ext>
            </a:extLst>
          </p:cNvPr>
          <p:cNvSpPr/>
          <p:nvPr/>
        </p:nvSpPr>
        <p:spPr>
          <a:xfrm>
            <a:off x="3199157" y="1416451"/>
            <a:ext cx="1004621" cy="1091525"/>
          </a:xfrm>
          <a:prstGeom prst="wedgeRectCallout">
            <a:avLst>
              <a:gd name="adj1" fmla="val -41507"/>
              <a:gd name="adj2" fmla="val 7449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Repeat for each record from a split</a:t>
            </a:r>
          </a:p>
        </p:txBody>
      </p:sp>
      <p:sp>
        <p:nvSpPr>
          <p:cNvPr id="13" name="Rectangle 12">
            <a:extLst>
              <a:ext uri="{FF2B5EF4-FFF2-40B4-BE49-F238E27FC236}">
                <a16:creationId xmlns:a16="http://schemas.microsoft.com/office/drawing/2014/main" id="{F1A84986-3DCC-5A4B-B6F8-1557F3485DA5}"/>
              </a:ext>
            </a:extLst>
          </p:cNvPr>
          <p:cNvSpPr/>
          <p:nvPr/>
        </p:nvSpPr>
        <p:spPr>
          <a:xfrm>
            <a:off x="1730125" y="2855841"/>
            <a:ext cx="757266" cy="669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HDFS File or S3 Split</a:t>
            </a:r>
          </a:p>
        </p:txBody>
      </p:sp>
      <p:sp>
        <p:nvSpPr>
          <p:cNvPr id="16" name="Rectangle 15">
            <a:extLst>
              <a:ext uri="{FF2B5EF4-FFF2-40B4-BE49-F238E27FC236}">
                <a16:creationId xmlns:a16="http://schemas.microsoft.com/office/drawing/2014/main" id="{0A5F3408-F0BD-0B45-8331-EF8BE3C41F15}"/>
              </a:ext>
            </a:extLst>
          </p:cNvPr>
          <p:cNvSpPr/>
          <p:nvPr/>
        </p:nvSpPr>
        <p:spPr>
          <a:xfrm>
            <a:off x="1730125" y="3698449"/>
            <a:ext cx="757266" cy="669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HDFS File or S3 Split</a:t>
            </a:r>
          </a:p>
        </p:txBody>
      </p:sp>
      <p:sp>
        <p:nvSpPr>
          <p:cNvPr id="17" name="Rectangle 16">
            <a:extLst>
              <a:ext uri="{FF2B5EF4-FFF2-40B4-BE49-F238E27FC236}">
                <a16:creationId xmlns:a16="http://schemas.microsoft.com/office/drawing/2014/main" id="{22236553-9E3F-0E4B-ADFB-1962822E390B}"/>
              </a:ext>
            </a:extLst>
          </p:cNvPr>
          <p:cNvSpPr/>
          <p:nvPr/>
        </p:nvSpPr>
        <p:spPr>
          <a:xfrm>
            <a:off x="1730125" y="4601568"/>
            <a:ext cx="757266" cy="669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HDFS File or S3 Split</a:t>
            </a:r>
          </a:p>
        </p:txBody>
      </p:sp>
      <p:sp>
        <p:nvSpPr>
          <p:cNvPr id="18" name="Right Arrow 17">
            <a:extLst>
              <a:ext uri="{FF2B5EF4-FFF2-40B4-BE49-F238E27FC236}">
                <a16:creationId xmlns:a16="http://schemas.microsoft.com/office/drawing/2014/main" id="{E3F1B93D-F7FB-A04C-819F-89AD258C41C4}"/>
              </a:ext>
            </a:extLst>
          </p:cNvPr>
          <p:cNvSpPr/>
          <p:nvPr/>
        </p:nvSpPr>
        <p:spPr>
          <a:xfrm rot="20012335">
            <a:off x="1274562" y="3315223"/>
            <a:ext cx="345647"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ight Arrow 18">
            <a:extLst>
              <a:ext uri="{FF2B5EF4-FFF2-40B4-BE49-F238E27FC236}">
                <a16:creationId xmlns:a16="http://schemas.microsoft.com/office/drawing/2014/main" id="{DE5CA0CB-7ACC-F54F-B214-1D31B2D67DF4}"/>
              </a:ext>
            </a:extLst>
          </p:cNvPr>
          <p:cNvSpPr/>
          <p:nvPr/>
        </p:nvSpPr>
        <p:spPr>
          <a:xfrm rot="1587665" flipV="1">
            <a:off x="1274562" y="4417076"/>
            <a:ext cx="345647"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Rectangle 20">
            <a:extLst>
              <a:ext uri="{FF2B5EF4-FFF2-40B4-BE49-F238E27FC236}">
                <a16:creationId xmlns:a16="http://schemas.microsoft.com/office/drawing/2014/main" id="{5E800304-5C4C-BD4C-9AE3-AA054C32D189}"/>
              </a:ext>
            </a:extLst>
          </p:cNvPr>
          <p:cNvSpPr/>
          <p:nvPr/>
        </p:nvSpPr>
        <p:spPr>
          <a:xfrm>
            <a:off x="3085021" y="2857929"/>
            <a:ext cx="896964" cy="6698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Transform a split record</a:t>
            </a:r>
          </a:p>
        </p:txBody>
      </p:sp>
      <p:sp>
        <p:nvSpPr>
          <p:cNvPr id="22" name="Rectangle 21">
            <a:extLst>
              <a:ext uri="{FF2B5EF4-FFF2-40B4-BE49-F238E27FC236}">
                <a16:creationId xmlns:a16="http://schemas.microsoft.com/office/drawing/2014/main" id="{3C1DB058-B81D-DE4A-B09F-2D48CFF2C020}"/>
              </a:ext>
            </a:extLst>
          </p:cNvPr>
          <p:cNvSpPr/>
          <p:nvPr/>
        </p:nvSpPr>
        <p:spPr>
          <a:xfrm>
            <a:off x="3085021" y="3700537"/>
            <a:ext cx="896964" cy="6698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Transform a split record</a:t>
            </a:r>
          </a:p>
        </p:txBody>
      </p:sp>
      <p:sp>
        <p:nvSpPr>
          <p:cNvPr id="23" name="Rectangle 22">
            <a:extLst>
              <a:ext uri="{FF2B5EF4-FFF2-40B4-BE49-F238E27FC236}">
                <a16:creationId xmlns:a16="http://schemas.microsoft.com/office/drawing/2014/main" id="{0D00D3A8-3755-E846-8875-222CA0A1837F}"/>
              </a:ext>
            </a:extLst>
          </p:cNvPr>
          <p:cNvSpPr/>
          <p:nvPr/>
        </p:nvSpPr>
        <p:spPr>
          <a:xfrm>
            <a:off x="3085021" y="4603656"/>
            <a:ext cx="896964" cy="6698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Transform a split record</a:t>
            </a:r>
          </a:p>
        </p:txBody>
      </p:sp>
      <p:sp>
        <p:nvSpPr>
          <p:cNvPr id="24" name="Rectangle 23">
            <a:extLst>
              <a:ext uri="{FF2B5EF4-FFF2-40B4-BE49-F238E27FC236}">
                <a16:creationId xmlns:a16="http://schemas.microsoft.com/office/drawing/2014/main" id="{73A1C858-1D5F-D740-B98A-05BF24647074}"/>
              </a:ext>
            </a:extLst>
          </p:cNvPr>
          <p:cNvSpPr/>
          <p:nvPr/>
        </p:nvSpPr>
        <p:spPr>
          <a:xfrm>
            <a:off x="4615281" y="3213454"/>
            <a:ext cx="1046653" cy="1518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Collect and organize the intermediate records</a:t>
            </a:r>
          </a:p>
        </p:txBody>
      </p:sp>
      <p:sp>
        <p:nvSpPr>
          <p:cNvPr id="25" name="Rectangle 24">
            <a:extLst>
              <a:ext uri="{FF2B5EF4-FFF2-40B4-BE49-F238E27FC236}">
                <a16:creationId xmlns:a16="http://schemas.microsoft.com/office/drawing/2014/main" id="{D184B023-E20C-7649-BB77-11D63778CED8}"/>
              </a:ext>
            </a:extLst>
          </p:cNvPr>
          <p:cNvSpPr/>
          <p:nvPr/>
        </p:nvSpPr>
        <p:spPr>
          <a:xfrm>
            <a:off x="6159979" y="3617862"/>
            <a:ext cx="1150279" cy="6698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Transform an intermediate record</a:t>
            </a:r>
          </a:p>
        </p:txBody>
      </p:sp>
      <p:sp>
        <p:nvSpPr>
          <p:cNvPr id="26" name="Rectangle 25">
            <a:extLst>
              <a:ext uri="{FF2B5EF4-FFF2-40B4-BE49-F238E27FC236}">
                <a16:creationId xmlns:a16="http://schemas.microsoft.com/office/drawing/2014/main" id="{FA18544C-E2E3-324F-A917-1BCFCB2557DC}"/>
              </a:ext>
            </a:extLst>
          </p:cNvPr>
          <p:cNvSpPr/>
          <p:nvPr/>
        </p:nvSpPr>
        <p:spPr>
          <a:xfrm>
            <a:off x="7787192" y="3153085"/>
            <a:ext cx="739704" cy="1518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Result</a:t>
            </a:r>
          </a:p>
          <a:p>
            <a:pPr algn="ctr"/>
            <a:r>
              <a:rPr lang="en-US" sz="1200" dirty="0"/>
              <a:t>HDFS Files or S3 Objects</a:t>
            </a:r>
          </a:p>
        </p:txBody>
      </p:sp>
      <p:sp>
        <p:nvSpPr>
          <p:cNvPr id="27" name="Right Arrow 26">
            <a:extLst>
              <a:ext uri="{FF2B5EF4-FFF2-40B4-BE49-F238E27FC236}">
                <a16:creationId xmlns:a16="http://schemas.microsoft.com/office/drawing/2014/main" id="{9B3C26E8-6939-C84E-B738-4EAC9B1D353A}"/>
              </a:ext>
            </a:extLst>
          </p:cNvPr>
          <p:cNvSpPr/>
          <p:nvPr/>
        </p:nvSpPr>
        <p:spPr>
          <a:xfrm>
            <a:off x="2574451" y="3065507"/>
            <a:ext cx="349714"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Right Arrow 27">
            <a:extLst>
              <a:ext uri="{FF2B5EF4-FFF2-40B4-BE49-F238E27FC236}">
                <a16:creationId xmlns:a16="http://schemas.microsoft.com/office/drawing/2014/main" id="{2A713A32-B4D0-184A-8B80-0B6A9407C4A8}"/>
              </a:ext>
            </a:extLst>
          </p:cNvPr>
          <p:cNvSpPr/>
          <p:nvPr/>
        </p:nvSpPr>
        <p:spPr>
          <a:xfrm>
            <a:off x="2588942" y="3895468"/>
            <a:ext cx="349714"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Right Arrow 28">
            <a:extLst>
              <a:ext uri="{FF2B5EF4-FFF2-40B4-BE49-F238E27FC236}">
                <a16:creationId xmlns:a16="http://schemas.microsoft.com/office/drawing/2014/main" id="{D75918F2-BC22-9E46-89C5-B5EDF9AF46D5}"/>
              </a:ext>
            </a:extLst>
          </p:cNvPr>
          <p:cNvSpPr/>
          <p:nvPr/>
        </p:nvSpPr>
        <p:spPr>
          <a:xfrm>
            <a:off x="2613994" y="4752399"/>
            <a:ext cx="349714"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Right Arrow 29">
            <a:extLst>
              <a:ext uri="{FF2B5EF4-FFF2-40B4-BE49-F238E27FC236}">
                <a16:creationId xmlns:a16="http://schemas.microsoft.com/office/drawing/2014/main" id="{9D8B92DC-6569-D948-BFDB-F5A7B8C0EB9E}"/>
              </a:ext>
            </a:extLst>
          </p:cNvPr>
          <p:cNvSpPr/>
          <p:nvPr/>
        </p:nvSpPr>
        <p:spPr>
          <a:xfrm>
            <a:off x="4096982" y="3862928"/>
            <a:ext cx="359408"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Right Arrow 30">
            <a:extLst>
              <a:ext uri="{FF2B5EF4-FFF2-40B4-BE49-F238E27FC236}">
                <a16:creationId xmlns:a16="http://schemas.microsoft.com/office/drawing/2014/main" id="{F91BDC78-C118-334E-A737-D6FABD837F23}"/>
              </a:ext>
            </a:extLst>
          </p:cNvPr>
          <p:cNvSpPr/>
          <p:nvPr/>
        </p:nvSpPr>
        <p:spPr>
          <a:xfrm rot="1587665" flipV="1">
            <a:off x="4124584" y="3045882"/>
            <a:ext cx="359408"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ight Arrow 31">
            <a:extLst>
              <a:ext uri="{FF2B5EF4-FFF2-40B4-BE49-F238E27FC236}">
                <a16:creationId xmlns:a16="http://schemas.microsoft.com/office/drawing/2014/main" id="{329EA820-72CE-9C47-A00A-CD691051C073}"/>
              </a:ext>
            </a:extLst>
          </p:cNvPr>
          <p:cNvSpPr/>
          <p:nvPr/>
        </p:nvSpPr>
        <p:spPr>
          <a:xfrm rot="20012335">
            <a:off x="4119736" y="4676858"/>
            <a:ext cx="359408"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Right Arrow 32">
            <a:extLst>
              <a:ext uri="{FF2B5EF4-FFF2-40B4-BE49-F238E27FC236}">
                <a16:creationId xmlns:a16="http://schemas.microsoft.com/office/drawing/2014/main" id="{BCBFC686-CD9E-BB45-94E3-4A643899883C}"/>
              </a:ext>
            </a:extLst>
          </p:cNvPr>
          <p:cNvSpPr/>
          <p:nvPr/>
        </p:nvSpPr>
        <p:spPr>
          <a:xfrm>
            <a:off x="5789919" y="3807785"/>
            <a:ext cx="291926"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Right Arrow 33">
            <a:extLst>
              <a:ext uri="{FF2B5EF4-FFF2-40B4-BE49-F238E27FC236}">
                <a16:creationId xmlns:a16="http://schemas.microsoft.com/office/drawing/2014/main" id="{8662367C-B0AA-5049-BF95-7A919E5EAF3E}"/>
              </a:ext>
            </a:extLst>
          </p:cNvPr>
          <p:cNvSpPr/>
          <p:nvPr/>
        </p:nvSpPr>
        <p:spPr>
          <a:xfrm>
            <a:off x="7371571" y="3755794"/>
            <a:ext cx="344466" cy="325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Rectangular Callout 34">
            <a:extLst>
              <a:ext uri="{FF2B5EF4-FFF2-40B4-BE49-F238E27FC236}">
                <a16:creationId xmlns:a16="http://schemas.microsoft.com/office/drawing/2014/main" id="{2C8FDE9F-534A-7C4A-BE04-0A35C8FCE1B4}"/>
              </a:ext>
            </a:extLst>
          </p:cNvPr>
          <p:cNvSpPr/>
          <p:nvPr/>
        </p:nvSpPr>
        <p:spPr>
          <a:xfrm>
            <a:off x="4360286" y="5661764"/>
            <a:ext cx="1047164" cy="1091525"/>
          </a:xfrm>
          <a:prstGeom prst="wedgeRectCallout">
            <a:avLst>
              <a:gd name="adj1" fmla="val 24087"/>
              <a:gd name="adj2" fmla="val -11273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Group intermediate records together in some useful way</a:t>
            </a:r>
          </a:p>
        </p:txBody>
      </p:sp>
      <p:sp>
        <p:nvSpPr>
          <p:cNvPr id="36" name="Rectangular Callout 35">
            <a:extLst>
              <a:ext uri="{FF2B5EF4-FFF2-40B4-BE49-F238E27FC236}">
                <a16:creationId xmlns:a16="http://schemas.microsoft.com/office/drawing/2014/main" id="{6B4B6054-55EC-5944-BAA5-034D4B740CD2}"/>
              </a:ext>
            </a:extLst>
          </p:cNvPr>
          <p:cNvSpPr/>
          <p:nvPr/>
        </p:nvSpPr>
        <p:spPr>
          <a:xfrm>
            <a:off x="5547282" y="5661764"/>
            <a:ext cx="1004621" cy="1091525"/>
          </a:xfrm>
          <a:prstGeom prst="wedgeRectCallout">
            <a:avLst>
              <a:gd name="adj1" fmla="val -17388"/>
              <a:gd name="adj2" fmla="val -15940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Read the</a:t>
            </a:r>
          </a:p>
          <a:p>
            <a:pPr algn="ctr"/>
            <a:r>
              <a:rPr lang="en-US" sz="1100" dirty="0"/>
              <a:t>next intermediate record from a split</a:t>
            </a:r>
          </a:p>
        </p:txBody>
      </p:sp>
      <p:sp>
        <p:nvSpPr>
          <p:cNvPr id="37" name="Rectangular Callout 36">
            <a:extLst>
              <a:ext uri="{FF2B5EF4-FFF2-40B4-BE49-F238E27FC236}">
                <a16:creationId xmlns:a16="http://schemas.microsoft.com/office/drawing/2014/main" id="{B93E3075-0F35-784F-A226-BC096751DF35}"/>
              </a:ext>
            </a:extLst>
          </p:cNvPr>
          <p:cNvSpPr/>
          <p:nvPr/>
        </p:nvSpPr>
        <p:spPr>
          <a:xfrm>
            <a:off x="6691735" y="5661764"/>
            <a:ext cx="1004621" cy="1091525"/>
          </a:xfrm>
          <a:prstGeom prst="wedgeRectCallout">
            <a:avLst>
              <a:gd name="adj1" fmla="val -43136"/>
              <a:gd name="adj2" fmla="val -14988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Repeat for each intermediate record</a:t>
            </a:r>
          </a:p>
        </p:txBody>
      </p:sp>
      <p:sp>
        <p:nvSpPr>
          <p:cNvPr id="38" name="Rectangular Callout 37">
            <a:extLst>
              <a:ext uri="{FF2B5EF4-FFF2-40B4-BE49-F238E27FC236}">
                <a16:creationId xmlns:a16="http://schemas.microsoft.com/office/drawing/2014/main" id="{C57134EF-733A-114E-86FD-E803F79B3278}"/>
              </a:ext>
            </a:extLst>
          </p:cNvPr>
          <p:cNvSpPr/>
          <p:nvPr/>
        </p:nvSpPr>
        <p:spPr>
          <a:xfrm>
            <a:off x="7836190" y="5661764"/>
            <a:ext cx="1004621" cy="1091525"/>
          </a:xfrm>
          <a:prstGeom prst="wedgeRectCallout">
            <a:avLst>
              <a:gd name="adj1" fmla="val -83035"/>
              <a:gd name="adj2" fmla="val -15845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Write the next intermediate record</a:t>
            </a:r>
          </a:p>
        </p:txBody>
      </p:sp>
      <p:sp>
        <p:nvSpPr>
          <p:cNvPr id="39" name="Rectangular Callout 38">
            <a:extLst>
              <a:ext uri="{FF2B5EF4-FFF2-40B4-BE49-F238E27FC236}">
                <a16:creationId xmlns:a16="http://schemas.microsoft.com/office/drawing/2014/main" id="{36A4AD4F-D7AA-AC4C-BB41-AA4F05CFE10A}"/>
              </a:ext>
            </a:extLst>
          </p:cNvPr>
          <p:cNvSpPr/>
          <p:nvPr/>
        </p:nvSpPr>
        <p:spPr>
          <a:xfrm>
            <a:off x="264631" y="5661764"/>
            <a:ext cx="1004621" cy="1091525"/>
          </a:xfrm>
          <a:prstGeom prst="wedgeRectCallout">
            <a:avLst>
              <a:gd name="adj1" fmla="val 121017"/>
              <a:gd name="adj2" fmla="val -7132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Assign split to Transform task</a:t>
            </a:r>
          </a:p>
        </p:txBody>
      </p:sp>
      <p:sp>
        <p:nvSpPr>
          <p:cNvPr id="40" name="Rectangular Callout 39">
            <a:extLst>
              <a:ext uri="{FF2B5EF4-FFF2-40B4-BE49-F238E27FC236}">
                <a16:creationId xmlns:a16="http://schemas.microsoft.com/office/drawing/2014/main" id="{6AD94BFD-509F-C24C-83CE-A1FA8DEBDDFA}"/>
              </a:ext>
            </a:extLst>
          </p:cNvPr>
          <p:cNvSpPr/>
          <p:nvPr/>
        </p:nvSpPr>
        <p:spPr>
          <a:xfrm>
            <a:off x="643264" y="1407769"/>
            <a:ext cx="1004621" cy="1091525"/>
          </a:xfrm>
          <a:prstGeom prst="wedgeRectCallout">
            <a:avLst>
              <a:gd name="adj1" fmla="val 18399"/>
              <a:gd name="adj2" fmla="val 10893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Create a splits from an input file</a:t>
            </a:r>
          </a:p>
        </p:txBody>
      </p:sp>
    </p:spTree>
    <p:extLst>
      <p:ext uri="{BB962C8B-B14F-4D97-AF65-F5344CB8AC3E}">
        <p14:creationId xmlns:p14="http://schemas.microsoft.com/office/powerpoint/2010/main" val="4191055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What is in Framework Control</a:t>
            </a:r>
            <a:endParaRPr lang="en-US" dirty="0"/>
          </a:p>
        </p:txBody>
      </p:sp>
      <p:sp>
        <p:nvSpPr>
          <p:cNvPr id="3" name="Content Placeholder 2"/>
          <p:cNvSpPr>
            <a:spLocks noGrp="1"/>
          </p:cNvSpPr>
          <p:nvPr>
            <p:ph idx="1"/>
          </p:nvPr>
        </p:nvSpPr>
        <p:spPr/>
        <p:txBody>
          <a:bodyPr/>
          <a:lstStyle/>
          <a:p>
            <a:r>
              <a:rPr lang="en-US" dirty="0"/>
              <a:t>Limited control over data and execution flow</a:t>
            </a:r>
          </a:p>
          <a:p>
            <a:pPr lvl="1"/>
            <a:r>
              <a:rPr lang="en-US" dirty="0"/>
              <a:t>All algorithms must expressed in m, r, c, p</a:t>
            </a:r>
          </a:p>
          <a:p>
            <a:r>
              <a:rPr lang="en-US" dirty="0"/>
              <a:t>You don’t know:</a:t>
            </a:r>
          </a:p>
          <a:p>
            <a:pPr lvl="1"/>
            <a:r>
              <a:rPr lang="en-US" dirty="0"/>
              <a:t>Where mappers and reducers run</a:t>
            </a:r>
          </a:p>
          <a:p>
            <a:pPr lvl="1"/>
            <a:r>
              <a:rPr lang="en-US" dirty="0"/>
              <a:t>When a mapper or reducer begins or finishes</a:t>
            </a:r>
          </a:p>
          <a:p>
            <a:pPr lvl="1"/>
            <a:r>
              <a:rPr lang="en-US" dirty="0"/>
              <a:t>Which input a particular mapper is processing</a:t>
            </a:r>
          </a:p>
          <a:p>
            <a:pPr lvl="1"/>
            <a:r>
              <a:rPr lang="en-US" dirty="0"/>
              <a:t>Which intermediate key a particular reducer is processing</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90</a:t>
            </a:fld>
            <a:endParaRPr lang="en-US" dirty="0"/>
          </a:p>
        </p:txBody>
      </p:sp>
    </p:spTree>
    <p:extLst>
      <p:ext uri="{BB962C8B-B14F-4D97-AF65-F5344CB8AC3E}">
        <p14:creationId xmlns:p14="http://schemas.microsoft.com/office/powerpoint/2010/main" val="11446099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dirty="0"/>
              <a:t>What is in Developer Control</a:t>
            </a:r>
          </a:p>
        </p:txBody>
      </p:sp>
      <p:sp>
        <p:nvSpPr>
          <p:cNvPr id="3" name="Content Placeholder 2"/>
          <p:cNvSpPr>
            <a:spLocks noGrp="1"/>
          </p:cNvSpPr>
          <p:nvPr>
            <p:ph idx="1"/>
          </p:nvPr>
        </p:nvSpPr>
        <p:spPr/>
        <p:txBody>
          <a:bodyPr>
            <a:normAutofit fontScale="92500" lnSpcReduction="10000"/>
          </a:bodyPr>
          <a:lstStyle/>
          <a:p>
            <a:r>
              <a:rPr lang="en-US" dirty="0"/>
              <a:t>The ability to construct complex data structures as keys and values to store and communicate partial results.</a:t>
            </a:r>
          </a:p>
          <a:p>
            <a:r>
              <a:rPr lang="en-US" dirty="0"/>
              <a:t>The ability to execute user-specified initialization code at the beginning of a map or reduce task</a:t>
            </a:r>
          </a:p>
          <a:p>
            <a:r>
              <a:rPr lang="en-US" dirty="0"/>
              <a:t>The ability to execute user-specified termination code at the end of a map or reduce task</a:t>
            </a:r>
          </a:p>
          <a:p>
            <a:r>
              <a:rPr lang="en-US" dirty="0"/>
              <a:t>The ability to preserve state in both mappers and reducers across multiple input or intermediate keys</a:t>
            </a:r>
          </a:p>
          <a:p>
            <a:r>
              <a:rPr lang="en-US" dirty="0"/>
              <a:t>The ability to control the sort order of intermediate keys, and therefore the order in which a reducer will encounter particular keys</a:t>
            </a:r>
          </a:p>
          <a:p>
            <a:r>
              <a:rPr lang="en-US" dirty="0"/>
              <a:t>The ability to control the partitioning of the key space, and therefore the set of keys that will be encountered by a particular reducer</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91</a:t>
            </a:fld>
            <a:endParaRPr lang="en-US" dirty="0"/>
          </a:p>
        </p:txBody>
      </p:sp>
    </p:spTree>
    <p:extLst>
      <p:ext uri="{BB962C8B-B14F-4D97-AF65-F5344CB8AC3E}">
        <p14:creationId xmlns:p14="http://schemas.microsoft.com/office/powerpoint/2010/main" val="26366067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92</a:t>
            </a:fld>
            <a:endParaRPr lang="en-US" dirty="0"/>
          </a:p>
        </p:txBody>
      </p:sp>
    </p:spTree>
    <p:extLst>
      <p:ext uri="{BB962C8B-B14F-4D97-AF65-F5344CB8AC3E}">
        <p14:creationId xmlns:p14="http://schemas.microsoft.com/office/powerpoint/2010/main" val="2964365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6B8F-E3A1-A144-8B8C-6FAADA7654C1}"/>
              </a:ext>
            </a:extLst>
          </p:cNvPr>
          <p:cNvSpPr>
            <a:spLocks noGrp="1"/>
          </p:cNvSpPr>
          <p:nvPr>
            <p:ph type="title"/>
          </p:nvPr>
        </p:nvSpPr>
        <p:spPr/>
        <p:txBody>
          <a:bodyPr/>
          <a:lstStyle/>
          <a:p>
            <a:r>
              <a:rPr lang="en-US" dirty="0"/>
              <a:t>MapReduce Explained Simply </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43B0CA6B-DC62-9E40-A514-858A49536B10}"/>
              </a:ext>
            </a:extLst>
          </p:cNvPr>
          <p:cNvSpPr>
            <a:spLocks noGrp="1"/>
          </p:cNvSpPr>
          <p:nvPr>
            <p:ph idx="1"/>
          </p:nvPr>
        </p:nvSpPr>
        <p:spPr/>
        <p:txBody>
          <a:bodyPr/>
          <a:lstStyle/>
          <a:p>
            <a:r>
              <a:rPr lang="en-US" sz="2200" dirty="0"/>
              <a:t>Our goal is to process an HDFS files or S3 object as input and to produce an HDFS file or S3 object as output</a:t>
            </a:r>
          </a:p>
          <a:p>
            <a:r>
              <a:rPr lang="en-US" sz="2200" dirty="0"/>
              <a:t>Why do this… to derive insight from a large volume of data impossible to explore manually or with standard programs</a:t>
            </a:r>
          </a:p>
          <a:p>
            <a:r>
              <a:rPr lang="en-US" sz="2200" dirty="0"/>
              <a:t>So we write a program composed of several mandated or optional functions which is then distributed across a cluster</a:t>
            </a:r>
          </a:p>
          <a:p>
            <a:r>
              <a:rPr lang="en-US" sz="2200" dirty="0"/>
              <a:t>This program is generally referred to as a MapReduce job</a:t>
            </a:r>
          </a:p>
          <a:p>
            <a:r>
              <a:rPr lang="en-US" sz="2200" dirty="0"/>
              <a:t>The MapReduce framework distributes this program across the  cluster for its functions to execute in parallel</a:t>
            </a:r>
          </a:p>
          <a:p>
            <a:r>
              <a:rPr lang="en-US" sz="2200" dirty="0"/>
              <a:t>An executing function of this program/job is referred to as a task</a:t>
            </a:r>
          </a:p>
          <a:p>
            <a:r>
              <a:rPr lang="en-US" sz="2200" dirty="0"/>
              <a:t>Functions (tasks) are called in a specific sequence to perform the programmer specified data processing activities</a:t>
            </a:r>
          </a:p>
          <a:p>
            <a:endParaRPr lang="en-US" sz="1100" dirty="0"/>
          </a:p>
        </p:txBody>
      </p:sp>
      <p:sp>
        <p:nvSpPr>
          <p:cNvPr id="4" name="Footer Placeholder 3">
            <a:extLst>
              <a:ext uri="{FF2B5EF4-FFF2-40B4-BE49-F238E27FC236}">
                <a16:creationId xmlns:a16="http://schemas.microsoft.com/office/drawing/2014/main" id="{A8033F35-81EB-C649-A1CB-6E7A220B8794}"/>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9E8776AF-F4B4-774B-B8B4-F3E9CE861D30}"/>
              </a:ext>
            </a:extLst>
          </p:cNvPr>
          <p:cNvSpPr>
            <a:spLocks noGrp="1"/>
          </p:cNvSpPr>
          <p:nvPr>
            <p:ph type="sldNum" sz="quarter" idx="12"/>
          </p:nvPr>
        </p:nvSpPr>
        <p:spPr/>
        <p:txBody>
          <a:bodyPr/>
          <a:lstStyle/>
          <a:p>
            <a:fld id="{9AA7C465-8597-4488-B68C-958448427716}" type="slidenum">
              <a:rPr lang="en-US" smtClean="0"/>
              <a:t>93</a:t>
            </a:fld>
            <a:endParaRPr lang="en-US" dirty="0"/>
          </a:p>
        </p:txBody>
      </p:sp>
    </p:spTree>
    <p:extLst>
      <p:ext uri="{BB962C8B-B14F-4D97-AF65-F5344CB8AC3E}">
        <p14:creationId xmlns:p14="http://schemas.microsoft.com/office/powerpoint/2010/main" val="21565126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6B8F-E3A1-A144-8B8C-6FAADA7654C1}"/>
              </a:ext>
            </a:extLst>
          </p:cNvPr>
          <p:cNvSpPr>
            <a:spLocks noGrp="1"/>
          </p:cNvSpPr>
          <p:nvPr>
            <p:ph type="title"/>
          </p:nvPr>
        </p:nvSpPr>
        <p:spPr/>
        <p:txBody>
          <a:bodyPr/>
          <a:lstStyle/>
          <a:p>
            <a:r>
              <a:rPr lang="en-US" dirty="0"/>
              <a:t>MapReduce Explained Simply </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43B0CA6B-DC62-9E40-A514-858A49536B10}"/>
              </a:ext>
            </a:extLst>
          </p:cNvPr>
          <p:cNvSpPr>
            <a:spLocks noGrp="1"/>
          </p:cNvSpPr>
          <p:nvPr>
            <p:ph idx="1"/>
          </p:nvPr>
        </p:nvSpPr>
        <p:spPr/>
        <p:txBody>
          <a:bodyPr/>
          <a:lstStyle/>
          <a:p>
            <a:r>
              <a:rPr lang="en-US" sz="2200" dirty="0"/>
              <a:t>So we start with some input HDFS file or object</a:t>
            </a:r>
          </a:p>
          <a:p>
            <a:r>
              <a:rPr lang="en-US" sz="2200" dirty="0"/>
              <a:t>Some part of the input file or object is assigned to a specific one of the tasks to process… One split per task</a:t>
            </a:r>
          </a:p>
          <a:p>
            <a:r>
              <a:rPr lang="en-US" sz="2200" dirty="0"/>
              <a:t>This initial task executes one of the functions included in the program/job distributed across the cluster</a:t>
            </a:r>
          </a:p>
          <a:p>
            <a:r>
              <a:rPr lang="en-US" sz="2200" dirty="0"/>
              <a:t>The initial function/task is referred to as the Mapper… and the function is generally named that</a:t>
            </a:r>
          </a:p>
          <a:p>
            <a:r>
              <a:rPr lang="en-US" sz="2200" dirty="0"/>
              <a:t>This part of the file or object is called a split… Usually for HDFS files a split corresponds to a block</a:t>
            </a:r>
          </a:p>
          <a:p>
            <a:r>
              <a:rPr lang="en-US" sz="2200" dirty="0"/>
              <a:t>The Mapper is given data from the input split with which it is associated, one record/line at a time</a:t>
            </a:r>
          </a:p>
          <a:p>
            <a:r>
              <a:rPr lang="en-US" sz="2200" dirty="0"/>
              <a:t>The input to the Mapper function is a record from the split with which it is associated… But what is the format of that input?</a:t>
            </a:r>
          </a:p>
          <a:p>
            <a:endParaRPr lang="en-US" dirty="0"/>
          </a:p>
          <a:p>
            <a:pPr marL="0" indent="0">
              <a:buNone/>
            </a:pPr>
            <a:endParaRPr lang="en-US" sz="1100" dirty="0"/>
          </a:p>
        </p:txBody>
      </p:sp>
      <p:sp>
        <p:nvSpPr>
          <p:cNvPr id="4" name="Footer Placeholder 3">
            <a:extLst>
              <a:ext uri="{FF2B5EF4-FFF2-40B4-BE49-F238E27FC236}">
                <a16:creationId xmlns:a16="http://schemas.microsoft.com/office/drawing/2014/main" id="{A8033F35-81EB-C649-A1CB-6E7A220B8794}"/>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9E8776AF-F4B4-774B-B8B4-F3E9CE861D30}"/>
              </a:ext>
            </a:extLst>
          </p:cNvPr>
          <p:cNvSpPr>
            <a:spLocks noGrp="1"/>
          </p:cNvSpPr>
          <p:nvPr>
            <p:ph type="sldNum" sz="quarter" idx="12"/>
          </p:nvPr>
        </p:nvSpPr>
        <p:spPr/>
        <p:txBody>
          <a:bodyPr/>
          <a:lstStyle/>
          <a:p>
            <a:fld id="{9AA7C465-8597-4488-B68C-958448427716}" type="slidenum">
              <a:rPr lang="en-US" smtClean="0"/>
              <a:t>94</a:t>
            </a:fld>
            <a:endParaRPr lang="en-US" dirty="0"/>
          </a:p>
        </p:txBody>
      </p:sp>
    </p:spTree>
    <p:extLst>
      <p:ext uri="{BB962C8B-B14F-4D97-AF65-F5344CB8AC3E}">
        <p14:creationId xmlns:p14="http://schemas.microsoft.com/office/powerpoint/2010/main" val="39053616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6B8F-E3A1-A144-8B8C-6FAADA7654C1}"/>
              </a:ext>
            </a:extLst>
          </p:cNvPr>
          <p:cNvSpPr>
            <a:spLocks noGrp="1"/>
          </p:cNvSpPr>
          <p:nvPr>
            <p:ph type="title"/>
          </p:nvPr>
        </p:nvSpPr>
        <p:spPr/>
        <p:txBody>
          <a:bodyPr/>
          <a:lstStyle/>
          <a:p>
            <a:r>
              <a:rPr lang="en-US" dirty="0"/>
              <a:t>MapReduce Explained Simply </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43B0CA6B-DC62-9E40-A514-858A49536B10}"/>
              </a:ext>
            </a:extLst>
          </p:cNvPr>
          <p:cNvSpPr>
            <a:spLocks noGrp="1"/>
          </p:cNvSpPr>
          <p:nvPr>
            <p:ph idx="1"/>
          </p:nvPr>
        </p:nvSpPr>
        <p:spPr/>
        <p:txBody>
          <a:bodyPr>
            <a:noAutofit/>
          </a:bodyPr>
          <a:lstStyle/>
          <a:p>
            <a:r>
              <a:rPr lang="en-US" sz="2000" dirty="0"/>
              <a:t>The MapReduce framework exchanges data across Mappers and other functions in a very standardized way</a:t>
            </a:r>
          </a:p>
          <a:p>
            <a:r>
              <a:rPr lang="en-US" sz="2000" dirty="0"/>
              <a:t>This is through the use of key value pairs, which we will write as </a:t>
            </a:r>
          </a:p>
          <a:p>
            <a:pPr marL="274320" lvl="1" indent="0">
              <a:buNone/>
            </a:pPr>
            <a:r>
              <a:rPr lang="en-US" sz="1600" dirty="0"/>
              <a:t>	&lt;key, value&gt; </a:t>
            </a:r>
          </a:p>
          <a:p>
            <a:r>
              <a:rPr lang="en-US" sz="2000" dirty="0"/>
              <a:t>And which is provided to the Mapper function to represent the input record</a:t>
            </a:r>
          </a:p>
          <a:p>
            <a:r>
              <a:rPr lang="en-US" sz="2000" dirty="0"/>
              <a:t>Each record read from a split is passed to a mapper as a key value pair </a:t>
            </a:r>
          </a:p>
          <a:p>
            <a:r>
              <a:rPr lang="en-US" sz="2000" dirty="0"/>
              <a:t>And the Mapper can output zero, one or more key value pair for each input key value pair it is passed</a:t>
            </a:r>
          </a:p>
          <a:p>
            <a:r>
              <a:rPr lang="en-US" sz="2000" dirty="0"/>
              <a:t>Key value pairs input to and output from the Mapper have a very simple form</a:t>
            </a:r>
          </a:p>
          <a:p>
            <a:r>
              <a:rPr lang="en-US" sz="2000" dirty="0"/>
              <a:t>Keys and values are either a primitive data type such as int, float, string or double, or a single Java or Python object or a Python tuple</a:t>
            </a:r>
          </a:p>
        </p:txBody>
      </p:sp>
      <p:sp>
        <p:nvSpPr>
          <p:cNvPr id="4" name="Footer Placeholder 3">
            <a:extLst>
              <a:ext uri="{FF2B5EF4-FFF2-40B4-BE49-F238E27FC236}">
                <a16:creationId xmlns:a16="http://schemas.microsoft.com/office/drawing/2014/main" id="{A8033F35-81EB-C649-A1CB-6E7A220B8794}"/>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9E8776AF-F4B4-774B-B8B4-F3E9CE861D30}"/>
              </a:ext>
            </a:extLst>
          </p:cNvPr>
          <p:cNvSpPr>
            <a:spLocks noGrp="1"/>
          </p:cNvSpPr>
          <p:nvPr>
            <p:ph type="sldNum" sz="quarter" idx="12"/>
          </p:nvPr>
        </p:nvSpPr>
        <p:spPr/>
        <p:txBody>
          <a:bodyPr/>
          <a:lstStyle/>
          <a:p>
            <a:fld id="{9AA7C465-8597-4488-B68C-958448427716}" type="slidenum">
              <a:rPr lang="en-US" smtClean="0"/>
              <a:t>95</a:t>
            </a:fld>
            <a:endParaRPr lang="en-US" dirty="0"/>
          </a:p>
        </p:txBody>
      </p:sp>
    </p:spTree>
    <p:extLst>
      <p:ext uri="{BB962C8B-B14F-4D97-AF65-F5344CB8AC3E}">
        <p14:creationId xmlns:p14="http://schemas.microsoft.com/office/powerpoint/2010/main" val="6966614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6B8F-E3A1-A144-8B8C-6FAADA7654C1}"/>
              </a:ext>
            </a:extLst>
          </p:cNvPr>
          <p:cNvSpPr>
            <a:spLocks noGrp="1"/>
          </p:cNvSpPr>
          <p:nvPr>
            <p:ph type="title"/>
          </p:nvPr>
        </p:nvSpPr>
        <p:spPr/>
        <p:txBody>
          <a:bodyPr/>
          <a:lstStyle/>
          <a:p>
            <a:r>
              <a:rPr lang="en-US" dirty="0"/>
              <a:t>MapReduce Explained Simply </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43B0CA6B-DC62-9E40-A514-858A49536B10}"/>
              </a:ext>
            </a:extLst>
          </p:cNvPr>
          <p:cNvSpPr>
            <a:spLocks noGrp="1"/>
          </p:cNvSpPr>
          <p:nvPr>
            <p:ph idx="1"/>
          </p:nvPr>
        </p:nvSpPr>
        <p:spPr/>
        <p:txBody>
          <a:bodyPr/>
          <a:lstStyle/>
          <a:p>
            <a:r>
              <a:rPr lang="en-US" sz="2200" dirty="0"/>
              <a:t>Each key value pair passed to the Mapper has the following general form </a:t>
            </a:r>
          </a:p>
          <a:p>
            <a:pPr marL="274320" lvl="1" indent="0">
              <a:buNone/>
            </a:pPr>
            <a:r>
              <a:rPr lang="en-US" sz="2200" dirty="0"/>
              <a:t>	&lt;offset-of-record-in-the-file, record-content-as-a-string&gt; </a:t>
            </a:r>
          </a:p>
          <a:p>
            <a:r>
              <a:rPr lang="en-US" sz="2200" dirty="0"/>
              <a:t>In practice the key of the key value pair passed to the Mapper is usually ignored… we just care about the record content</a:t>
            </a:r>
          </a:p>
          <a:p>
            <a:r>
              <a:rPr lang="en-US" sz="2200" dirty="0"/>
              <a:t>The Mapper accepts an input key value pair of the above form, parses out the record part…</a:t>
            </a:r>
          </a:p>
          <a:p>
            <a:r>
              <a:rPr lang="en-US" sz="2200" dirty="0"/>
              <a:t>Then the Mapper then performs some specific transformation on the value part, and generates zero or more key value pairs as output</a:t>
            </a:r>
          </a:p>
          <a:p>
            <a:r>
              <a:rPr lang="en-US" sz="2200" dirty="0"/>
              <a:t>The key value pairs output by the Mapper have the following general format</a:t>
            </a:r>
          </a:p>
          <a:p>
            <a:pPr marL="274320" lvl="1" indent="0">
              <a:buNone/>
            </a:pPr>
            <a:r>
              <a:rPr lang="en-US" sz="2200" dirty="0"/>
              <a:t>	&lt;app-specific-key, single-app-specific-value&gt;</a:t>
            </a:r>
          </a:p>
          <a:p>
            <a:pPr marL="0" indent="0">
              <a:buNone/>
            </a:pPr>
            <a:endParaRPr lang="en-US" dirty="0"/>
          </a:p>
        </p:txBody>
      </p:sp>
      <p:sp>
        <p:nvSpPr>
          <p:cNvPr id="4" name="Footer Placeholder 3">
            <a:extLst>
              <a:ext uri="{FF2B5EF4-FFF2-40B4-BE49-F238E27FC236}">
                <a16:creationId xmlns:a16="http://schemas.microsoft.com/office/drawing/2014/main" id="{A8033F35-81EB-C649-A1CB-6E7A220B8794}"/>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9E8776AF-F4B4-774B-B8B4-F3E9CE861D30}"/>
              </a:ext>
            </a:extLst>
          </p:cNvPr>
          <p:cNvSpPr>
            <a:spLocks noGrp="1"/>
          </p:cNvSpPr>
          <p:nvPr>
            <p:ph type="sldNum" sz="quarter" idx="12"/>
          </p:nvPr>
        </p:nvSpPr>
        <p:spPr/>
        <p:txBody>
          <a:bodyPr/>
          <a:lstStyle/>
          <a:p>
            <a:fld id="{9AA7C465-8597-4488-B68C-958448427716}" type="slidenum">
              <a:rPr lang="en-US" smtClean="0"/>
              <a:t>96</a:t>
            </a:fld>
            <a:endParaRPr lang="en-US" dirty="0"/>
          </a:p>
        </p:txBody>
      </p:sp>
    </p:spTree>
    <p:extLst>
      <p:ext uri="{BB962C8B-B14F-4D97-AF65-F5344CB8AC3E}">
        <p14:creationId xmlns:p14="http://schemas.microsoft.com/office/powerpoint/2010/main" val="33753618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6B8F-E3A1-A144-8B8C-6FAADA7654C1}"/>
              </a:ext>
            </a:extLst>
          </p:cNvPr>
          <p:cNvSpPr>
            <a:spLocks noGrp="1"/>
          </p:cNvSpPr>
          <p:nvPr>
            <p:ph type="title"/>
          </p:nvPr>
        </p:nvSpPr>
        <p:spPr/>
        <p:txBody>
          <a:bodyPr/>
          <a:lstStyle/>
          <a:p>
            <a:r>
              <a:rPr lang="en-US" dirty="0"/>
              <a:t>MapReduce Explained Simply </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43B0CA6B-DC62-9E40-A514-858A49536B10}"/>
              </a:ext>
            </a:extLst>
          </p:cNvPr>
          <p:cNvSpPr>
            <a:spLocks noGrp="1"/>
          </p:cNvSpPr>
          <p:nvPr>
            <p:ph idx="1"/>
          </p:nvPr>
        </p:nvSpPr>
        <p:spPr/>
        <p:txBody>
          <a:bodyPr>
            <a:normAutofit lnSpcReduction="10000"/>
          </a:bodyPr>
          <a:lstStyle/>
          <a:p>
            <a:r>
              <a:rPr lang="en-US" sz="2000" dirty="0"/>
              <a:t>The output of each Mapper is based on a partial view of the entire input HDFS file or S3 Object… a single split view</a:t>
            </a:r>
          </a:p>
          <a:p>
            <a:r>
              <a:rPr lang="en-US" sz="2000" dirty="0"/>
              <a:t>But now we need to consolidate records from all of the Mappers together to create a summary or aggregated result</a:t>
            </a:r>
          </a:p>
          <a:p>
            <a:r>
              <a:rPr lang="en-US" sz="2000" dirty="0"/>
              <a:t>So another function must be coded in our program/job to accept intermediate output from Mappers and do the summary processing</a:t>
            </a:r>
          </a:p>
          <a:p>
            <a:r>
              <a:rPr lang="en-US" sz="2000" dirty="0"/>
              <a:t>This function/task is referred to as the Reducer…but the Reducer is not passed the exact output (key value pairs) produced by action of the Mappers</a:t>
            </a:r>
          </a:p>
          <a:p>
            <a:r>
              <a:rPr lang="en-US" sz="2000" dirty="0"/>
              <a:t>The MapReduce execution engine (framework) does some additional processing of the key value pairs output by Mappers before providing them as input key value pairs to the Reducers</a:t>
            </a:r>
          </a:p>
          <a:p>
            <a:r>
              <a:rPr lang="en-US" sz="2000" dirty="0"/>
              <a:t>This occurs during what is called the shuffle and sort step… the values associated with the same keys are grouped together into collections</a:t>
            </a:r>
          </a:p>
          <a:p>
            <a:endParaRPr lang="en-US" sz="1100" dirty="0"/>
          </a:p>
        </p:txBody>
      </p:sp>
      <p:sp>
        <p:nvSpPr>
          <p:cNvPr id="4" name="Footer Placeholder 3">
            <a:extLst>
              <a:ext uri="{FF2B5EF4-FFF2-40B4-BE49-F238E27FC236}">
                <a16:creationId xmlns:a16="http://schemas.microsoft.com/office/drawing/2014/main" id="{A8033F35-81EB-C649-A1CB-6E7A220B8794}"/>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9E8776AF-F4B4-774B-B8B4-F3E9CE861D30}"/>
              </a:ext>
            </a:extLst>
          </p:cNvPr>
          <p:cNvSpPr>
            <a:spLocks noGrp="1"/>
          </p:cNvSpPr>
          <p:nvPr>
            <p:ph type="sldNum" sz="quarter" idx="12"/>
          </p:nvPr>
        </p:nvSpPr>
        <p:spPr/>
        <p:txBody>
          <a:bodyPr/>
          <a:lstStyle/>
          <a:p>
            <a:fld id="{9AA7C465-8597-4488-B68C-958448427716}" type="slidenum">
              <a:rPr lang="en-US" smtClean="0"/>
              <a:t>97</a:t>
            </a:fld>
            <a:endParaRPr lang="en-US" dirty="0"/>
          </a:p>
        </p:txBody>
      </p:sp>
    </p:spTree>
    <p:extLst>
      <p:ext uri="{BB962C8B-B14F-4D97-AF65-F5344CB8AC3E}">
        <p14:creationId xmlns:p14="http://schemas.microsoft.com/office/powerpoint/2010/main" val="25369198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6B8F-E3A1-A144-8B8C-6FAADA7654C1}"/>
              </a:ext>
            </a:extLst>
          </p:cNvPr>
          <p:cNvSpPr>
            <a:spLocks noGrp="1"/>
          </p:cNvSpPr>
          <p:nvPr>
            <p:ph type="title"/>
          </p:nvPr>
        </p:nvSpPr>
        <p:spPr/>
        <p:txBody>
          <a:bodyPr/>
          <a:lstStyle/>
          <a:p>
            <a:r>
              <a:rPr lang="en-US" dirty="0"/>
              <a:t>MapReduce Explained Simply </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43B0CA6B-DC62-9E40-A514-858A49536B10}"/>
              </a:ext>
            </a:extLst>
          </p:cNvPr>
          <p:cNvSpPr>
            <a:spLocks noGrp="1"/>
          </p:cNvSpPr>
          <p:nvPr>
            <p:ph idx="1"/>
          </p:nvPr>
        </p:nvSpPr>
        <p:spPr/>
        <p:txBody>
          <a:bodyPr>
            <a:normAutofit lnSpcReduction="10000"/>
          </a:bodyPr>
          <a:lstStyle/>
          <a:p>
            <a:r>
              <a:rPr lang="en-US" sz="2000" dirty="0"/>
              <a:t>Here an example will be helpful…</a:t>
            </a:r>
          </a:p>
          <a:p>
            <a:r>
              <a:rPr lang="en-US" sz="2000" dirty="0"/>
              <a:t>Let’s say there are two Mappers and one Reducer function/task: the mapper task output the following simple key value pairs as follows:</a:t>
            </a:r>
          </a:p>
          <a:p>
            <a:pPr marL="274320" lvl="1" indent="0">
              <a:buNone/>
            </a:pPr>
            <a:r>
              <a:rPr lang="en-US" sz="1600" dirty="0"/>
              <a:t>	Mapper1 -&gt; &lt;hi, 1&gt; 	&lt;there, 1&gt;</a:t>
            </a:r>
          </a:p>
          <a:p>
            <a:pPr marL="274320" lvl="1" indent="0">
              <a:buNone/>
            </a:pPr>
            <a:r>
              <a:rPr lang="en-US" sz="1600" dirty="0"/>
              <a:t>	Mapper2 -&gt; &lt;hi, 1&gt; 	&lt;you, 1&gt;</a:t>
            </a:r>
          </a:p>
          <a:p>
            <a:r>
              <a:rPr lang="en-US" sz="2000" dirty="0"/>
              <a:t>During the shuffle and sort phase these key value pairs are reorganized into the following, note we using curly brackets to indicate a collection:</a:t>
            </a:r>
          </a:p>
          <a:p>
            <a:pPr marL="274320" lvl="1" indent="0">
              <a:buNone/>
            </a:pPr>
            <a:r>
              <a:rPr lang="en-US" sz="1600" dirty="0"/>
              <a:t>	&lt;hi, {1, 1}&gt; 	&lt;there, {1}&gt; 	&lt;you, {1}&gt;</a:t>
            </a:r>
          </a:p>
          <a:p>
            <a:r>
              <a:rPr lang="en-US" sz="2000" dirty="0"/>
              <a:t>That is all the values associated with the same key are grouped into a collection, and that collection becomes the value of the key value pair used as input to the reducer</a:t>
            </a:r>
          </a:p>
          <a:p>
            <a:r>
              <a:rPr lang="en-US" sz="2000" dirty="0"/>
              <a:t>The shuffle and sort does one more thing…it sorts the key value pairs to be provided as input to the Reducer(s) in lexicographic order, by key (and NOT by value)</a:t>
            </a:r>
          </a:p>
          <a:p>
            <a:pPr marL="0" indent="0">
              <a:buNone/>
            </a:pPr>
            <a:r>
              <a:rPr lang="en-US" sz="2000" dirty="0"/>
              <a:t> </a:t>
            </a:r>
          </a:p>
          <a:p>
            <a:pPr marL="0" indent="0">
              <a:buNone/>
            </a:pPr>
            <a:endParaRPr lang="en-US" dirty="0"/>
          </a:p>
        </p:txBody>
      </p:sp>
      <p:sp>
        <p:nvSpPr>
          <p:cNvPr id="4" name="Footer Placeholder 3">
            <a:extLst>
              <a:ext uri="{FF2B5EF4-FFF2-40B4-BE49-F238E27FC236}">
                <a16:creationId xmlns:a16="http://schemas.microsoft.com/office/drawing/2014/main" id="{A8033F35-81EB-C649-A1CB-6E7A220B8794}"/>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9E8776AF-F4B4-774B-B8B4-F3E9CE861D30}"/>
              </a:ext>
            </a:extLst>
          </p:cNvPr>
          <p:cNvSpPr>
            <a:spLocks noGrp="1"/>
          </p:cNvSpPr>
          <p:nvPr>
            <p:ph type="sldNum" sz="quarter" idx="12"/>
          </p:nvPr>
        </p:nvSpPr>
        <p:spPr/>
        <p:txBody>
          <a:bodyPr/>
          <a:lstStyle/>
          <a:p>
            <a:fld id="{9AA7C465-8597-4488-B68C-958448427716}" type="slidenum">
              <a:rPr lang="en-US" smtClean="0"/>
              <a:t>98</a:t>
            </a:fld>
            <a:endParaRPr lang="en-US" dirty="0"/>
          </a:p>
        </p:txBody>
      </p:sp>
    </p:spTree>
    <p:extLst>
      <p:ext uri="{BB962C8B-B14F-4D97-AF65-F5344CB8AC3E}">
        <p14:creationId xmlns:p14="http://schemas.microsoft.com/office/powerpoint/2010/main" val="25143809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6B8F-E3A1-A144-8B8C-6FAADA7654C1}"/>
              </a:ext>
            </a:extLst>
          </p:cNvPr>
          <p:cNvSpPr>
            <a:spLocks noGrp="1"/>
          </p:cNvSpPr>
          <p:nvPr>
            <p:ph type="title"/>
          </p:nvPr>
        </p:nvSpPr>
        <p:spPr/>
        <p:txBody>
          <a:bodyPr/>
          <a:lstStyle/>
          <a:p>
            <a:r>
              <a:rPr lang="en-US" dirty="0"/>
              <a:t>MapReduce Explained Simply </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43B0CA6B-DC62-9E40-A514-858A49536B10}"/>
              </a:ext>
            </a:extLst>
          </p:cNvPr>
          <p:cNvSpPr>
            <a:spLocks noGrp="1"/>
          </p:cNvSpPr>
          <p:nvPr>
            <p:ph idx="1"/>
          </p:nvPr>
        </p:nvSpPr>
        <p:spPr/>
        <p:txBody>
          <a:bodyPr>
            <a:normAutofit lnSpcReduction="10000"/>
          </a:bodyPr>
          <a:lstStyle/>
          <a:p>
            <a:r>
              <a:rPr lang="en-US" sz="2200" dirty="0"/>
              <a:t>So each key value pair passed to a Reducer has the following general form </a:t>
            </a:r>
          </a:p>
          <a:p>
            <a:pPr marL="274320" lvl="1" indent="0">
              <a:buNone/>
            </a:pPr>
            <a:r>
              <a:rPr lang="en-US" sz="2200" dirty="0"/>
              <a:t>	&lt;app-specific-key, collection-of-values-for the-key&gt; </a:t>
            </a:r>
          </a:p>
          <a:p>
            <a:r>
              <a:rPr lang="en-US" sz="2200" dirty="0"/>
              <a:t>The Reducer accepts an input key value pair of the above form then performs some specific transformation and generates zero or more key value pairs as output</a:t>
            </a:r>
          </a:p>
          <a:p>
            <a:r>
              <a:rPr lang="en-US" sz="2200" dirty="0"/>
              <a:t>The key value pairs output by the Reducer have the following general format</a:t>
            </a:r>
          </a:p>
          <a:p>
            <a:pPr marL="274320" lvl="1" indent="0">
              <a:buNone/>
            </a:pPr>
            <a:r>
              <a:rPr lang="en-US" sz="2200" dirty="0"/>
              <a:t>	&lt;app-specific-key, single-app-specific-value&gt;</a:t>
            </a:r>
          </a:p>
          <a:p>
            <a:r>
              <a:rPr lang="en-US" sz="2200" dirty="0"/>
              <a:t>These key value pairs are written to an output HDFS file or S3 Object</a:t>
            </a:r>
          </a:p>
          <a:p>
            <a:endParaRPr lang="en-US" sz="2000" dirty="0"/>
          </a:p>
          <a:p>
            <a:endParaRPr lang="en-US" sz="2000" dirty="0"/>
          </a:p>
          <a:p>
            <a:pPr marL="0" indent="0">
              <a:buNone/>
            </a:pPr>
            <a:r>
              <a:rPr lang="en-US" sz="2000" dirty="0"/>
              <a:t> </a:t>
            </a:r>
          </a:p>
          <a:p>
            <a:pPr marL="0" indent="0">
              <a:buNone/>
            </a:pPr>
            <a:endParaRPr lang="en-US" dirty="0"/>
          </a:p>
        </p:txBody>
      </p:sp>
      <p:sp>
        <p:nvSpPr>
          <p:cNvPr id="4" name="Footer Placeholder 3">
            <a:extLst>
              <a:ext uri="{FF2B5EF4-FFF2-40B4-BE49-F238E27FC236}">
                <a16:creationId xmlns:a16="http://schemas.microsoft.com/office/drawing/2014/main" id="{A8033F35-81EB-C649-A1CB-6E7A220B8794}"/>
              </a:ext>
            </a:extLst>
          </p:cNvPr>
          <p:cNvSpPr>
            <a:spLocks noGrp="1"/>
          </p:cNvSpPr>
          <p:nvPr>
            <p:ph type="ftr" sz="quarter" idx="11"/>
          </p:nvPr>
        </p:nvSpPr>
        <p:spPr/>
        <p:txBody>
          <a:bodyPr/>
          <a:lstStyle/>
          <a:p>
            <a:r>
              <a:rPr lang="sk-SK"/>
              <a:t>CSP554</a:t>
            </a:r>
            <a:r>
              <a:rPr lang="en-US"/>
              <a:t> Module 03b</a:t>
            </a:r>
            <a:endParaRPr lang="en-US" dirty="0"/>
          </a:p>
        </p:txBody>
      </p:sp>
      <p:sp>
        <p:nvSpPr>
          <p:cNvPr id="5" name="Slide Number Placeholder 4">
            <a:extLst>
              <a:ext uri="{FF2B5EF4-FFF2-40B4-BE49-F238E27FC236}">
                <a16:creationId xmlns:a16="http://schemas.microsoft.com/office/drawing/2014/main" id="{9E8776AF-F4B4-774B-B8B4-F3E9CE861D30}"/>
              </a:ext>
            </a:extLst>
          </p:cNvPr>
          <p:cNvSpPr>
            <a:spLocks noGrp="1"/>
          </p:cNvSpPr>
          <p:nvPr>
            <p:ph type="sldNum" sz="quarter" idx="12"/>
          </p:nvPr>
        </p:nvSpPr>
        <p:spPr/>
        <p:txBody>
          <a:bodyPr/>
          <a:lstStyle/>
          <a:p>
            <a:fld id="{9AA7C465-8597-4488-B68C-958448427716}" type="slidenum">
              <a:rPr lang="en-US" smtClean="0"/>
              <a:t>99</a:t>
            </a:fld>
            <a:endParaRPr lang="en-US" dirty="0"/>
          </a:p>
        </p:txBody>
      </p:sp>
    </p:spTree>
    <p:extLst>
      <p:ext uri="{BB962C8B-B14F-4D97-AF65-F5344CB8AC3E}">
        <p14:creationId xmlns:p14="http://schemas.microsoft.com/office/powerpoint/2010/main" val="37979030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35315</TotalTime>
  <Words>9809</Words>
  <Application>Microsoft Macintosh PowerPoint</Application>
  <PresentationFormat>On-screen Show (4:3)</PresentationFormat>
  <Paragraphs>1494</Paragraphs>
  <Slides>104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104</vt:i4>
      </vt:variant>
    </vt:vector>
  </HeadingPairs>
  <TitlesOfParts>
    <vt:vector size="110" baseType="lpstr">
      <vt:lpstr>Arial</vt:lpstr>
      <vt:lpstr>Calibri</vt:lpstr>
      <vt:lpstr>Courier</vt:lpstr>
      <vt:lpstr>Times New Roman</vt:lpstr>
      <vt:lpstr>Trebuchet MS</vt:lpstr>
      <vt:lpstr>Clarity</vt:lpstr>
      <vt:lpstr>CSP554 Big Data Technologies</vt:lpstr>
      <vt:lpstr>More About S3 and HDFS</vt:lpstr>
      <vt:lpstr>More About S3 and HDFS</vt:lpstr>
      <vt:lpstr>Blocks Versus Splits</vt:lpstr>
      <vt:lpstr>Blocks Versus Splits</vt:lpstr>
      <vt:lpstr>Another Reason Splits Are Important</vt:lpstr>
      <vt:lpstr>Programming the Batch Data Analysis Process</vt:lpstr>
      <vt:lpstr>Sequential Batch Data Analysis </vt:lpstr>
      <vt:lpstr>Parallel Batch Data Analysis </vt:lpstr>
      <vt:lpstr>Parallel Batch Data Analysis </vt:lpstr>
      <vt:lpstr>Processing Big Data</vt:lpstr>
      <vt:lpstr>Processing Big Data Challenges</vt:lpstr>
      <vt:lpstr>MapReduce An Execution Framework for Big Data Processing</vt:lpstr>
      <vt:lpstr>   MapReduce Concepts</vt:lpstr>
      <vt:lpstr>MapReduce Concepts</vt:lpstr>
      <vt:lpstr>MapReduce Concepts</vt:lpstr>
      <vt:lpstr>MapReduce Concepts</vt:lpstr>
      <vt:lpstr>MapReduce Concepts</vt:lpstr>
      <vt:lpstr>Developing Some MapReduce Intuition</vt:lpstr>
      <vt:lpstr>Developing Some MapReduce Intuition</vt:lpstr>
      <vt:lpstr>Developing Some MapReduce Intuition</vt:lpstr>
      <vt:lpstr>Developing Some MapReduce Intuition  Challenges</vt:lpstr>
      <vt:lpstr>Developing Some MapReduce Intuition</vt:lpstr>
      <vt:lpstr>Developing Some MapReduce Intuition A Little About MapReduce as a Framework</vt:lpstr>
      <vt:lpstr>Developing Some MapReduce Intuition A Little About MapReduce as a Framework</vt:lpstr>
      <vt:lpstr>Developing Some MapReduce Intuition A Little About MapReduce as a Framework</vt:lpstr>
      <vt:lpstr>Developing Some MapReduce Intuition A Little About MapReduce as a Framework</vt:lpstr>
      <vt:lpstr>Developing Some MapReduce Intuition A Little About MapReduce as a Framework</vt:lpstr>
      <vt:lpstr>Developing Some MapReduce Intuition A Little About MapReduce as a Framework</vt:lpstr>
      <vt:lpstr>MapReduce Framework Workflow</vt:lpstr>
      <vt:lpstr>MapReduce Framework Workflow</vt:lpstr>
      <vt:lpstr>MapReduce Framework Conceptual Landscape</vt:lpstr>
      <vt:lpstr>MapReduce Framework Operational View</vt:lpstr>
      <vt:lpstr>MapReduce Framework Dataflow View</vt:lpstr>
      <vt:lpstr>MapReduce Framework General Characteristics</vt:lpstr>
      <vt:lpstr>MapReduce Framework Libraries</vt:lpstr>
      <vt:lpstr>MapReduce Framework Libraries</vt:lpstr>
      <vt:lpstr>MapReduce Example</vt:lpstr>
      <vt:lpstr>MapReduce Example</vt:lpstr>
      <vt:lpstr>WordCount Driver</vt:lpstr>
      <vt:lpstr>WordCount Driver</vt:lpstr>
      <vt:lpstr>WordCount Mapper</vt:lpstr>
      <vt:lpstr>WordCount Mapper</vt:lpstr>
      <vt:lpstr>WordCount Mapper</vt:lpstr>
      <vt:lpstr>WordCount Reducer</vt:lpstr>
      <vt:lpstr>WordCount Reducer</vt:lpstr>
      <vt:lpstr>WordCount Reducer</vt:lpstr>
      <vt:lpstr>Canonical Word Count</vt:lpstr>
      <vt:lpstr>Canonical Word Count</vt:lpstr>
      <vt:lpstr>Canonical Word Count</vt:lpstr>
      <vt:lpstr>Another Example: How many of each movie rating  exist?</vt:lpstr>
      <vt:lpstr>Writing the Mapper</vt:lpstr>
      <vt:lpstr>Writing the Reducer</vt:lpstr>
      <vt:lpstr>Putting it all together</vt:lpstr>
      <vt:lpstr>Let’s illustrate with another example</vt:lpstr>
      <vt:lpstr>How MapReduce Works: Mapping</vt:lpstr>
      <vt:lpstr>Example: MovieLens Data (u.data  file)</vt:lpstr>
      <vt:lpstr>Map users to movies they watched</vt:lpstr>
      <vt:lpstr>Extract and Organize What We Care  About</vt:lpstr>
      <vt:lpstr>MapReduce Sorts and Groups the  Mapped Data (“Shuffle and Sort”)</vt:lpstr>
      <vt:lpstr>The REDUCER Processes Each Key’s  Values</vt:lpstr>
      <vt:lpstr>Putting it All Together</vt:lpstr>
      <vt:lpstr>MapReduce A More Complete Perspective</vt:lpstr>
      <vt:lpstr>MapReduce A More Complete Perspective</vt:lpstr>
      <vt:lpstr>Input Format Record Reader</vt:lpstr>
      <vt:lpstr>Mapper</vt:lpstr>
      <vt:lpstr>Combiner</vt:lpstr>
      <vt:lpstr>Combiner</vt:lpstr>
      <vt:lpstr>MapReduce Example</vt:lpstr>
      <vt:lpstr>Combiner Word Count Example</vt:lpstr>
      <vt:lpstr>What Determines if a Combiner Will Execute?</vt:lpstr>
      <vt:lpstr>Partitioner</vt:lpstr>
      <vt:lpstr>Shuffle and Sort </vt:lpstr>
      <vt:lpstr>Shuffle and Sort</vt:lpstr>
      <vt:lpstr>Reducer</vt:lpstr>
      <vt:lpstr>Reducer</vt:lpstr>
      <vt:lpstr>Word Count Full MapReduce Flow</vt:lpstr>
      <vt:lpstr>Compute the Mean</vt:lpstr>
      <vt:lpstr>Compute the Mean (Combiner)</vt:lpstr>
      <vt:lpstr>Version 1: Count the number of lines in a file This passes the most data from Mappers to Reducers</vt:lpstr>
      <vt:lpstr>Version 2: Count the number of lines in a file This uses mapper_init and mapper_file to decrease the amount of data passed to reducers</vt:lpstr>
      <vt:lpstr>Version 3: Count the number of lines in a file This uses a combiner to to decrease the amount of data passed to reducers</vt:lpstr>
      <vt:lpstr>Mappers and Reducers How Many?</vt:lpstr>
      <vt:lpstr>Mappers How Many?</vt:lpstr>
      <vt:lpstr>Mappers How Many?</vt:lpstr>
      <vt:lpstr>Mappers How Many?</vt:lpstr>
      <vt:lpstr>Reducers How Many?</vt:lpstr>
      <vt:lpstr>Reducers How Many?</vt:lpstr>
      <vt:lpstr>MapReduce Framework Fault Tolerance</vt:lpstr>
      <vt:lpstr>MapReduce Framework What is in Framework Control</vt:lpstr>
      <vt:lpstr>MapReduce Framework What is in Developer Control</vt:lpstr>
      <vt:lpstr>Appendix</vt:lpstr>
      <vt:lpstr>MapReduce Explained Simply </vt:lpstr>
      <vt:lpstr>MapReduce Explained Simply </vt:lpstr>
      <vt:lpstr>MapReduce Explained Simply </vt:lpstr>
      <vt:lpstr>MapReduce Explained Simply </vt:lpstr>
      <vt:lpstr>MapReduce Explained Simply </vt:lpstr>
      <vt:lpstr>MapReduce Explained Simply </vt:lpstr>
      <vt:lpstr>MapReduce Explained Simply </vt:lpstr>
      <vt:lpstr>MapReduce Processing Flow in More Detail</vt:lpstr>
      <vt:lpstr>MapReduce Processing Flow in More Detail</vt:lpstr>
      <vt:lpstr>MapReduce Processing Flow in More Detail</vt:lpstr>
      <vt:lpstr>MapReduce Processing Flow in More Detail</vt:lpstr>
      <vt:lpstr>MapReduce Processing Flow in More Detail</vt:lpstr>
    </vt:vector>
  </TitlesOfParts>
  <Company>BCBSA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Rosen, Joseph</dc:creator>
  <cp:lastModifiedBy>Joseph Rosen</cp:lastModifiedBy>
  <cp:revision>376</cp:revision>
  <cp:lastPrinted>2020-09-09T22:46:36Z</cp:lastPrinted>
  <dcterms:created xsi:type="dcterms:W3CDTF">2016-12-18T19:56:54Z</dcterms:created>
  <dcterms:modified xsi:type="dcterms:W3CDTF">2022-01-24T19:39:50Z</dcterms:modified>
</cp:coreProperties>
</file>